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8" r:id="rId5"/>
    <p:sldId id="258" r:id="rId6"/>
    <p:sldId id="259" r:id="rId7"/>
    <p:sldId id="269" r:id="rId8"/>
    <p:sldId id="260" r:id="rId9"/>
    <p:sldId id="261" r:id="rId10"/>
    <p:sldId id="270" r:id="rId11"/>
    <p:sldId id="262" r:id="rId12"/>
    <p:sldId id="263" r:id="rId13"/>
    <p:sldId id="271" r:id="rId14"/>
    <p:sldId id="264" r:id="rId15"/>
    <p:sldId id="265" r:id="rId16"/>
    <p:sldId id="272" r:id="rId17"/>
    <p:sldId id="273" r:id="rId18"/>
    <p:sldId id="275" r:id="rId19"/>
    <p:sldId id="276" r:id="rId20"/>
    <p:sldId id="277" r:id="rId21"/>
    <p:sldId id="278" r:id="rId22"/>
    <p:sldId id="279" r:id="rId23"/>
    <p:sldId id="280" r:id="rId24"/>
    <p:sldId id="286" r:id="rId25"/>
    <p:sldId id="287" r:id="rId26"/>
    <p:sldId id="288" r:id="rId27"/>
    <p:sldId id="289" r:id="rId28"/>
    <p:sldId id="266" r:id="rId2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A50021"/>
    <a:srgbClr val="0000CC"/>
    <a:srgbClr val="2B91AF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329642" cy="50736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l"/>
              <a:defRPr/>
            </a:lvl1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latin typeface="HGP行書体" pitchFamily="66" charset="-128"/>
                <a:ea typeface="HGP行書体" pitchFamily="66" charset="-128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hidden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58" y="274638"/>
            <a:ext cx="8286808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58" y="1052513"/>
            <a:ext cx="8286808" cy="494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東京勉強会 </a:t>
            </a:r>
            <a:r>
              <a:rPr kumimoji="0" lang="en-US" altLang="ja-JP" sz="2300" smtClean="0">
                <a:solidFill>
                  <a:schemeClr val="tx2"/>
                </a:solidFill>
                <a:ea typeface="ＭＳ Ｐゴシック" pitchFamily="50" charset="-128"/>
              </a:rPr>
              <a:t>#64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l"/>
        <a:defRPr kumimoji="1" sz="3200" baseline="0">
          <a:solidFill>
            <a:schemeClr val="tx1"/>
          </a:solidFill>
          <a:latin typeface="(日本語用のフォントを使用)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 baseline="0">
          <a:solidFill>
            <a:schemeClr val="tx1"/>
          </a:solidFill>
          <a:latin typeface="(日本語用のフォントを使用)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 baseline="0">
          <a:solidFill>
            <a:schemeClr val="tx1"/>
          </a:solidFill>
          <a:latin typeface="(日本語用のフォントを使用)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 baseline="0">
          <a:solidFill>
            <a:schemeClr val="tx1"/>
          </a:solidFill>
          <a:latin typeface="(日本語用のフォントを使用)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 baseline="0">
          <a:solidFill>
            <a:schemeClr val="tx1"/>
          </a:solidFill>
          <a:latin typeface="(日本語用のフォントを使用)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sz="4800" smtClean="0"/>
              <a:t>IDisposable</a:t>
            </a:r>
            <a:r>
              <a:rPr kumimoji="1" lang="ja-JP" altLang="en-US" sz="4800" smtClean="0"/>
              <a:t>を成敗する</a:t>
            </a:r>
            <a:endParaRPr kumimoji="1" lang="ja-JP" altLang="en-US" sz="480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83733" y="3717032"/>
            <a:ext cx="23887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smtClean="0">
                <a:latin typeface="Lucida Handwriting" pitchFamily="66" charset="0"/>
              </a:rPr>
              <a:t>guicheng</a:t>
            </a:r>
            <a:endParaRPr kumimoji="1" lang="ja-JP" altLang="en-US" sz="3200">
              <a:latin typeface="Lucida Handwriting" pitchFamily="66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57849" y="4581128"/>
            <a:ext cx="38010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mtClean="0">
                <a:solidFill>
                  <a:srgbClr val="0070C0"/>
                </a:solidFill>
              </a:rPr>
              <a:t>Twitter: @guicheng</a:t>
            </a:r>
          </a:p>
          <a:p>
            <a:pPr algn="r"/>
            <a:r>
              <a:rPr lang="en-US" altLang="ja-JP" smtClean="0">
                <a:solidFill>
                  <a:srgbClr val="0070C0"/>
                </a:solidFill>
              </a:rPr>
              <a:t>http://blogs.wankuma.com/rudicast/</a:t>
            </a:r>
            <a:endParaRPr kumimoji="1" lang="ja-JP" altLang="en-US">
              <a:solidFill>
                <a:srgbClr val="0070C0"/>
              </a:solidFill>
            </a:endParaRPr>
          </a:p>
        </p:txBody>
      </p:sp>
      <p:sp>
        <p:nvSpPr>
          <p:cNvPr id="6" name="円形吹き出し 5"/>
          <p:cNvSpPr/>
          <p:nvPr/>
        </p:nvSpPr>
        <p:spPr>
          <a:xfrm>
            <a:off x="4860032" y="1700808"/>
            <a:ext cx="1634480" cy="649188"/>
          </a:xfrm>
          <a:prstGeom prst="wedgeEllipseCallout">
            <a:avLst>
              <a:gd name="adj1" fmla="val -22528"/>
              <a:gd name="adj2" fmla="val 83841"/>
            </a:avLst>
          </a:prstGeom>
          <a:solidFill>
            <a:srgbClr val="A50021"/>
          </a:solidFill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40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確実に</a:t>
            </a:r>
            <a:endParaRPr kumimoji="1" lang="ja-JP" altLang="en-US" sz="240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3. using</a:t>
            </a:r>
            <a:r>
              <a:rPr kumimoji="1" lang="ja-JP" altLang="en-US" smtClean="0"/>
              <a:t>に任せる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3. using</a:t>
            </a:r>
            <a:r>
              <a:rPr lang="ja-JP" altLang="en-US" smtClean="0"/>
              <a:t>に任せる</a:t>
            </a:r>
            <a:endParaRPr kumimoji="1" lang="ja-JP" altLang="en-US"/>
          </a:p>
        </p:txBody>
      </p:sp>
      <p:sp>
        <p:nvSpPr>
          <p:cNvPr id="4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defTabSz="432000">
              <a:buNone/>
            </a:pP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using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( </a:t>
            </a:r>
            <a:r>
              <a:rPr lang="en-US" altLang="ja-JP" sz="18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DispClassA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dispA_obj = </a:t>
            </a: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new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18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DispClassA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() )</a:t>
            </a:r>
          </a:p>
          <a:p>
            <a:pPr marL="0" indent="0" defTabSz="432000">
              <a:buNone/>
            </a:pP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using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( DispClassB dispB_obj = dispA_obj.CreateChiled() )</a:t>
            </a:r>
          </a:p>
          <a:p>
            <a:pPr marL="0" indent="0" defTabSz="432000">
              <a:buNone/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{</a:t>
            </a:r>
          </a:p>
          <a:p>
            <a:pPr marL="0" indent="0" defTabSz="432000">
              <a:buNone/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1800" b="1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// </a:t>
            </a:r>
            <a:r>
              <a:rPr lang="ja-JP" altLang="en-US" sz="1800" b="1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何か処理</a:t>
            </a:r>
            <a:endParaRPr lang="en-US" altLang="ja-JP" sz="1800" b="1" smtClean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marL="0" indent="0" defTabSz="432000">
              <a:buNone/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3. using</a:t>
            </a:r>
            <a:r>
              <a:rPr lang="ja-JP" altLang="en-US" smtClean="0"/>
              <a:t>に任せる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メリット</a:t>
            </a:r>
            <a:endParaRPr lang="en-US" altLang="ja-JP" smtClean="0"/>
          </a:p>
          <a:p>
            <a:pPr lvl="1"/>
            <a:r>
              <a:rPr kumimoji="1" lang="ja-JP" altLang="en-US" smtClean="0"/>
              <a:t>タイプ量が少ない。</a:t>
            </a:r>
            <a:endParaRPr kumimoji="1" lang="en-US" altLang="ja-JP" smtClean="0"/>
          </a:p>
          <a:p>
            <a:pPr lvl="1"/>
            <a:r>
              <a:rPr lang="ja-JP" altLang="en-US"/>
              <a:t>例外が発生して</a:t>
            </a:r>
            <a:r>
              <a:rPr lang="ja-JP" altLang="en-US" smtClean="0"/>
              <a:t>も確実に成敗できる。</a:t>
            </a:r>
            <a:endParaRPr kumimoji="1" lang="en-US" altLang="ja-JP" smtClean="0"/>
          </a:p>
          <a:p>
            <a:pPr lvl="1"/>
            <a:r>
              <a:rPr lang="en-US" altLang="ja-JP" smtClean="0"/>
              <a:t>try-catch </a:t>
            </a:r>
            <a:r>
              <a:rPr lang="ja-JP" altLang="en-US" smtClean="0"/>
              <a:t>を併用することで例外処理も可能。</a:t>
            </a:r>
            <a:endParaRPr lang="en-US" altLang="ja-JP" smtClean="0"/>
          </a:p>
          <a:p>
            <a:r>
              <a:rPr kumimoji="1" lang="ja-JP" altLang="en-US" smtClean="0"/>
              <a:t>デメリット</a:t>
            </a:r>
            <a:endParaRPr kumimoji="1" lang="en-US" altLang="ja-JP" smtClean="0"/>
          </a:p>
          <a:p>
            <a:pPr lvl="1"/>
            <a:r>
              <a:rPr kumimoji="1" lang="ja-JP" altLang="en-US" smtClean="0"/>
              <a:t>複雑な状況ではネストが深くなる</a:t>
            </a:r>
            <a:endParaRPr kumimoji="1" lang="en-US" altLang="ja-JP" smtClean="0"/>
          </a:p>
          <a:p>
            <a:pPr lvl="1"/>
            <a:r>
              <a:rPr lang="en-US" altLang="ja-JP" smtClean="0"/>
              <a:t>ref</a:t>
            </a:r>
            <a:r>
              <a:rPr lang="ja-JP" altLang="en-US" smtClean="0"/>
              <a:t>や</a:t>
            </a:r>
            <a:r>
              <a:rPr lang="en-US" altLang="ja-JP" smtClean="0"/>
              <a:t>out</a:t>
            </a:r>
            <a:r>
              <a:rPr lang="ja-JP" altLang="en-US" smtClean="0"/>
              <a:t>引数が使えないなど、若干の制限がある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4. Stack</a:t>
            </a:r>
            <a:r>
              <a:rPr kumimoji="1" lang="ja-JP" altLang="en-US" smtClean="0"/>
              <a:t>に積み込む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4. Stack</a:t>
            </a:r>
            <a:r>
              <a:rPr lang="ja-JP" altLang="en-US" smtClean="0"/>
              <a:t>に積み込む</a:t>
            </a:r>
            <a:endParaRPr kumimoji="1" lang="ja-JP" altLang="en-US"/>
          </a:p>
        </p:txBody>
      </p:sp>
      <p:sp>
        <p:nvSpPr>
          <p:cNvPr id="4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defTabSz="432000">
              <a:buNone/>
            </a:pPr>
            <a:r>
              <a:rPr lang="en-US" altLang="ja-JP" sz="18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Stack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&lt;</a:t>
            </a:r>
            <a:r>
              <a:rPr lang="en-US" altLang="ja-JP" sz="18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IDisposable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&gt; disp_stack = </a:t>
            </a: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new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18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Stack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&lt;</a:t>
            </a:r>
            <a:r>
              <a:rPr lang="en-US" altLang="ja-JP" sz="18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IDisposable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&gt;;</a:t>
            </a:r>
            <a:endParaRPr lang="en-US" altLang="ja-JP" sz="1800" b="1">
              <a:latin typeface="ＭＳ ゴシック" pitchFamily="49" charset="-128"/>
              <a:ea typeface="ＭＳ ゴシック" pitchFamily="49" charset="-128"/>
            </a:endParaRPr>
          </a:p>
          <a:p>
            <a:pPr marL="0" indent="0" defTabSz="432000">
              <a:buNone/>
            </a:pP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try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{</a:t>
            </a:r>
          </a:p>
          <a:p>
            <a:pPr marL="0" indent="0" defTabSz="432000">
              <a:buNone/>
            </a:pPr>
            <a:r>
              <a:rPr lang="en-US" altLang="ja-JP" sz="1800" b="1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18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DispClassA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dispA_obj = </a:t>
            </a: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new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18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DispClassA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();</a:t>
            </a:r>
          </a:p>
          <a:p>
            <a:pPr marL="0" indent="0" defTabSz="432000">
              <a:buNone/>
            </a:pPr>
            <a:r>
              <a:rPr lang="en-US" altLang="ja-JP" sz="1800" b="1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disp_stack.push( dispA_obj );</a:t>
            </a:r>
          </a:p>
          <a:p>
            <a:pPr marL="0" indent="0" defTabSz="432000">
              <a:buNone/>
            </a:pPr>
            <a:endParaRPr lang="en-US" altLang="ja-JP" sz="1800" b="1">
              <a:latin typeface="ＭＳ ゴシック" pitchFamily="49" charset="-128"/>
              <a:ea typeface="ＭＳ ゴシック" pitchFamily="49" charset="-128"/>
            </a:endParaRPr>
          </a:p>
          <a:p>
            <a:pPr marL="0" indent="0" defTabSz="432000">
              <a:buNone/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18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DispClassB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dispB_obj = dispA_obj.CreateChiled();</a:t>
            </a:r>
          </a:p>
          <a:p>
            <a:pPr marL="0" indent="0" defTabSz="432000">
              <a:buNone/>
            </a:pPr>
            <a:r>
              <a:rPr lang="en-US" altLang="ja-JP" sz="1800" b="1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disp_stack.push( dispB_obj );</a:t>
            </a:r>
          </a:p>
          <a:p>
            <a:pPr marL="0" indent="0" defTabSz="432000">
              <a:buNone/>
            </a:pPr>
            <a:endParaRPr lang="en-US" altLang="ja-JP" sz="1800" b="1">
              <a:latin typeface="ＭＳ ゴシック" pitchFamily="49" charset="-128"/>
              <a:ea typeface="ＭＳ ゴシック" pitchFamily="49" charset="-128"/>
            </a:endParaRPr>
          </a:p>
          <a:p>
            <a:pPr marL="0" indent="0" defTabSz="432000">
              <a:buNone/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1800" b="1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// </a:t>
            </a:r>
            <a:r>
              <a:rPr lang="ja-JP" altLang="en-US" sz="1800" b="1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何か処理</a:t>
            </a:r>
            <a:endParaRPr lang="en-US" altLang="ja-JP" sz="1800" b="1" smtClean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marL="0" indent="0" defTabSz="432000">
              <a:buNone/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} </a:t>
            </a: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finally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{</a:t>
            </a:r>
          </a:p>
          <a:p>
            <a:pPr marL="0" indent="0" defTabSz="432000">
              <a:buNone/>
            </a:pPr>
            <a:r>
              <a:rPr lang="en-US" altLang="ja-JP" sz="1800" b="1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foreach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( </a:t>
            </a:r>
            <a:r>
              <a:rPr lang="en-US" altLang="ja-JP" sz="18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IDisposable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disp_obj </a:t>
            </a: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in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disp_stack ) {</a:t>
            </a:r>
          </a:p>
          <a:p>
            <a:pPr marL="0" indent="0" defTabSz="432000">
              <a:buNone/>
            </a:pPr>
            <a:r>
              <a:rPr lang="en-US" altLang="ja-JP" sz="1800" b="1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if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( disp_obj != </a:t>
            </a: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null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) { disp_obj.Dispose(); }</a:t>
            </a:r>
          </a:p>
          <a:p>
            <a:pPr marL="0" indent="0" defTabSz="432000">
              <a:buNone/>
            </a:pPr>
            <a:r>
              <a:rPr lang="en-US" altLang="ja-JP" sz="1800" b="1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}</a:t>
            </a:r>
          </a:p>
          <a:p>
            <a:pPr marL="0" indent="0" defTabSz="432000">
              <a:buNone/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4. Stack</a:t>
            </a:r>
            <a:r>
              <a:rPr lang="ja-JP" altLang="en-US" smtClean="0"/>
              <a:t>に積み込む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mtClean="0"/>
              <a:t>メリット</a:t>
            </a:r>
            <a:endParaRPr kumimoji="1" lang="en-US" altLang="ja-JP" smtClean="0"/>
          </a:p>
          <a:p>
            <a:pPr lvl="1"/>
            <a:r>
              <a:rPr kumimoji="1" lang="ja-JP" altLang="en-US" smtClean="0"/>
              <a:t>例外が発生しても確実に成敗できる。</a:t>
            </a:r>
            <a:endParaRPr kumimoji="1" lang="en-US" altLang="ja-JP" smtClean="0"/>
          </a:p>
          <a:p>
            <a:pPr lvl="1"/>
            <a:r>
              <a:rPr lang="ja-JP" altLang="en-US"/>
              <a:t>例外処理ができる</a:t>
            </a:r>
            <a:r>
              <a:rPr lang="ja-JP" altLang="en-US" smtClean="0"/>
              <a:t>。</a:t>
            </a:r>
            <a:endParaRPr lang="en-US" altLang="ja-JP" smtClean="0"/>
          </a:p>
          <a:p>
            <a:pPr lvl="1"/>
            <a:r>
              <a:rPr kumimoji="1" lang="ja-JP" altLang="en-US"/>
              <a:t>ネスト</a:t>
            </a:r>
            <a:r>
              <a:rPr kumimoji="1" lang="ja-JP" altLang="en-US" smtClean="0"/>
              <a:t>が</a:t>
            </a:r>
            <a:r>
              <a:rPr lang="ja-JP" altLang="en-US"/>
              <a:t>不要</a:t>
            </a:r>
            <a:r>
              <a:rPr lang="ja-JP" altLang="en-US" smtClean="0"/>
              <a:t>。</a:t>
            </a:r>
            <a:endParaRPr lang="en-US" altLang="ja-JP" smtClean="0"/>
          </a:p>
          <a:p>
            <a:r>
              <a:rPr kumimoji="1" lang="ja-JP" altLang="en-US" smtClean="0"/>
              <a:t>デメリット</a:t>
            </a:r>
            <a:endParaRPr kumimoji="1" lang="en-US" altLang="ja-JP" smtClean="0"/>
          </a:p>
          <a:p>
            <a:pPr lvl="1"/>
            <a:r>
              <a:rPr lang="ja-JP" altLang="en-US"/>
              <a:t>オブジェクトを生成するたび</a:t>
            </a:r>
            <a:r>
              <a:rPr lang="ja-JP" altLang="en-US" smtClean="0"/>
              <a:t>に、スタックに積み込まなければならない。</a:t>
            </a:r>
            <a:endParaRPr lang="en-US" altLang="ja-JP" smtClean="0"/>
          </a:p>
          <a:p>
            <a:pPr lvl="1"/>
            <a:r>
              <a:rPr kumimoji="1" lang="en-US" altLang="ja-JP" smtClean="0"/>
              <a:t>finally</a:t>
            </a:r>
            <a:r>
              <a:rPr kumimoji="1" lang="ja-JP" altLang="en-US" smtClean="0"/>
              <a:t>での処理が複雑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5. Disposer</a:t>
            </a:r>
            <a:r>
              <a:rPr kumimoji="1" lang="ja-JP" altLang="en-US" smtClean="0"/>
              <a:t>を定義する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5. Disposer</a:t>
            </a:r>
            <a:r>
              <a:rPr lang="ja-JP" altLang="en-US" smtClean="0"/>
              <a:t>を定義する</a:t>
            </a:r>
            <a:endParaRPr kumimoji="1" lang="ja-JP" altLang="en-US"/>
          </a:p>
        </p:txBody>
      </p:sp>
      <p:sp>
        <p:nvSpPr>
          <p:cNvPr id="4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defTabSz="43200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class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18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Disposer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: </a:t>
            </a:r>
            <a:r>
              <a:rPr lang="en-US" altLang="ja-JP" sz="18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IDisposable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{</a:t>
            </a:r>
          </a:p>
          <a:p>
            <a:pPr marL="0" indent="0" defTabSz="43200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public void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Push( </a:t>
            </a:r>
            <a:r>
              <a:rPr lang="en-US" altLang="ja-JP" sz="18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IDisposable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disp_obj ) {</a:t>
            </a:r>
          </a:p>
          <a:p>
            <a:pPr marL="0" indent="0" defTabSz="43200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		</a:t>
            </a: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if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( disp_obj != </a:t>
            </a: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null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) {</a:t>
            </a:r>
          </a:p>
          <a:p>
            <a:pPr marL="0" indent="0" defTabSz="43200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			_DispStack.Push( disp_obj );</a:t>
            </a:r>
          </a:p>
          <a:p>
            <a:pPr marL="0" indent="0" defTabSz="43200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		}</a:t>
            </a:r>
          </a:p>
          <a:p>
            <a:pPr marL="0" indent="0" defTabSz="43200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	}</a:t>
            </a:r>
          </a:p>
          <a:p>
            <a:pPr marL="0" indent="0" defTabSz="43200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 marL="0" indent="0" defTabSz="43200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	public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void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Dispose() {</a:t>
            </a:r>
          </a:p>
          <a:p>
            <a:pPr marL="0" indent="0" defTabSz="43200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		foreach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( </a:t>
            </a:r>
            <a:r>
              <a:rPr lang="en-US" altLang="ja-JP" sz="18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IDisposable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disp_obj </a:t>
            </a: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in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_DispStack ) {</a:t>
            </a:r>
          </a:p>
          <a:p>
            <a:pPr marL="0" indent="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			disp_obj.Dispose();</a:t>
            </a:r>
          </a:p>
          <a:p>
            <a:pPr marL="0" indent="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		}</a:t>
            </a:r>
          </a:p>
          <a:p>
            <a:pPr marL="0" indent="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	}</a:t>
            </a:r>
          </a:p>
          <a:p>
            <a:pPr marL="0" indent="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 marL="0" indent="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18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Stack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&lt;</a:t>
            </a:r>
            <a:r>
              <a:rPr lang="en-US" altLang="ja-JP" sz="18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IDisposable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&gt; _DispStack = </a:t>
            </a: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new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18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Stack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&lt;</a:t>
            </a:r>
            <a:r>
              <a:rPr lang="en-US" altLang="ja-JP" sz="18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IDisposable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&gt;();</a:t>
            </a:r>
          </a:p>
          <a:p>
            <a:pPr marL="0" indent="0" defTabSz="43200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5. Disposer</a:t>
            </a:r>
            <a:r>
              <a:rPr lang="ja-JP" altLang="en-US" smtClean="0"/>
              <a:t>を定義する</a:t>
            </a:r>
            <a:endParaRPr kumimoji="1" lang="ja-JP" altLang="en-US"/>
          </a:p>
        </p:txBody>
      </p:sp>
      <p:sp>
        <p:nvSpPr>
          <p:cNvPr id="4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defTabSz="43200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using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( </a:t>
            </a:r>
            <a:r>
              <a:rPr lang="en-US" altLang="ja-JP" sz="18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Disposer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disposer = </a:t>
            </a: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new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18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Disposer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() ) {</a:t>
            </a:r>
          </a:p>
          <a:p>
            <a:pPr marL="0" indent="0" defTabSz="43200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18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DispClassA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dispA_obj = </a:t>
            </a: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new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18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DispClassA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();</a:t>
            </a:r>
          </a:p>
          <a:p>
            <a:pPr marL="0" indent="0" defTabSz="43200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	disposer.Push( dispA_obj );</a:t>
            </a:r>
          </a:p>
          <a:p>
            <a:pPr marL="0" indent="0" defTabSz="43200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 marL="0" indent="0" defTabSz="43200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18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DispClassB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dispB_obj = dispA_obj.CreateChiled();</a:t>
            </a:r>
          </a:p>
          <a:p>
            <a:pPr marL="0" indent="0" defTabSz="43200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	disposer.Push( dispB_obj );</a:t>
            </a:r>
          </a:p>
          <a:p>
            <a:pPr marL="0" indent="0" defTabSz="432000">
              <a:buNone/>
              <a:tabLst>
                <a:tab pos="442913" algn="l"/>
                <a:tab pos="900113" algn="l"/>
                <a:tab pos="1344613" algn="l"/>
              </a:tabLst>
            </a:pPr>
            <a:endParaRPr lang="en-US" altLang="ja-JP" sz="1800" b="1" smtClean="0">
              <a:latin typeface="ＭＳ ゴシック" pitchFamily="49" charset="-128"/>
              <a:ea typeface="ＭＳ ゴシック" pitchFamily="49" charset="-128"/>
            </a:endParaRPr>
          </a:p>
          <a:p>
            <a:pPr marL="0" indent="0" defTabSz="43200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1800" b="1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// </a:t>
            </a:r>
            <a:r>
              <a:rPr lang="ja-JP" altLang="en-US" sz="1800" b="1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何か処理</a:t>
            </a:r>
            <a:endParaRPr lang="en-US" altLang="ja-JP" sz="1800" b="1" smtClean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marL="0" indent="0" defTabSz="43200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5. Disposer</a:t>
            </a:r>
            <a:r>
              <a:rPr lang="ja-JP" altLang="en-US" smtClean="0"/>
              <a:t>を定義する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メリット</a:t>
            </a:r>
            <a:endParaRPr lang="en-US" altLang="ja-JP" smtClean="0"/>
          </a:p>
          <a:p>
            <a:pPr lvl="1"/>
            <a:r>
              <a:rPr kumimoji="1" lang="ja-JP" altLang="en-US" smtClean="0"/>
              <a:t>タイプ量が少ない。</a:t>
            </a:r>
            <a:endParaRPr kumimoji="1" lang="en-US" altLang="ja-JP" smtClean="0"/>
          </a:p>
          <a:p>
            <a:pPr lvl="1"/>
            <a:r>
              <a:rPr lang="en-US" altLang="ja-JP" smtClean="0"/>
              <a:t>using</a:t>
            </a:r>
            <a:r>
              <a:rPr lang="ja-JP" altLang="en-US" smtClean="0"/>
              <a:t>と組み合わせることで、解放処理を気にする必要がなくなる。</a:t>
            </a:r>
            <a:endParaRPr lang="en-US" altLang="ja-JP" smtClean="0"/>
          </a:p>
          <a:p>
            <a:r>
              <a:rPr kumimoji="1" lang="ja-JP" altLang="en-US" smtClean="0"/>
              <a:t>デメリット</a:t>
            </a:r>
            <a:endParaRPr kumimoji="1" lang="en-US" altLang="ja-JP" smtClean="0"/>
          </a:p>
          <a:p>
            <a:pPr lvl="1"/>
            <a:r>
              <a:rPr lang="ja-JP" altLang="en-US" smtClean="0"/>
              <a:t>オブジェクトを生成するたびに、</a:t>
            </a:r>
            <a:r>
              <a:rPr lang="en-US" altLang="ja-JP" smtClean="0"/>
              <a:t> Disposer</a:t>
            </a:r>
            <a:r>
              <a:rPr lang="ja-JP" altLang="en-US" smtClean="0"/>
              <a:t>に積み込まなければならない。</a:t>
            </a:r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まえおき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mtClean="0"/>
              <a:t>COM</a:t>
            </a:r>
            <a:r>
              <a:rPr kumimoji="1" lang="ja-JP" altLang="en-US" smtClean="0"/>
              <a:t>系ライブラリを正しく使用するには、</a:t>
            </a:r>
            <a:r>
              <a:rPr kumimoji="1" lang="en-US" altLang="ja-JP" smtClean="0"/>
              <a:t>IDisposable </a:t>
            </a:r>
            <a:r>
              <a:rPr kumimoji="1" lang="ja-JP" altLang="en-US" smtClean="0"/>
              <a:t>オブジェクトをいかに成敗するかがキモ。</a:t>
            </a:r>
            <a:endParaRPr kumimoji="1" lang="en-US" altLang="ja-JP" smtClean="0"/>
          </a:p>
          <a:p>
            <a:pPr lvl="1"/>
            <a:r>
              <a:rPr lang="en-US" altLang="ja-JP"/>
              <a:t>LDAP</a:t>
            </a:r>
            <a:r>
              <a:rPr lang="ja-JP" altLang="en-US"/>
              <a:t>だったら</a:t>
            </a:r>
            <a:r>
              <a:rPr lang="en-US" altLang="ja-JP"/>
              <a:t>3</a:t>
            </a:r>
            <a:r>
              <a:rPr lang="ja-JP" altLang="en-US"/>
              <a:t>段程度</a:t>
            </a:r>
            <a:r>
              <a:rPr lang="ja-JP" altLang="en-US" smtClean="0"/>
              <a:t>、</a:t>
            </a:r>
            <a:r>
              <a:rPr lang="en-US" altLang="ja-JP" smtClean="0"/>
              <a:t>Excel</a:t>
            </a:r>
            <a:r>
              <a:rPr lang="ja-JP" altLang="en-US" smtClean="0"/>
              <a:t>の場合は</a:t>
            </a:r>
            <a:r>
              <a:rPr lang="en-US" altLang="ja-JP" smtClean="0"/>
              <a:t>6</a:t>
            </a:r>
            <a:r>
              <a:rPr lang="ja-JP" altLang="en-US" smtClean="0"/>
              <a:t>段を超える入れ子状の</a:t>
            </a:r>
            <a:r>
              <a:rPr lang="en-US" altLang="ja-JP" smtClean="0"/>
              <a:t>COM</a:t>
            </a:r>
            <a:r>
              <a:rPr lang="ja-JP" altLang="en-US" smtClean="0"/>
              <a:t>オブジェクトを生成しなければならない。</a:t>
            </a:r>
            <a:endParaRPr lang="en-US" altLang="ja-JP" smtClean="0"/>
          </a:p>
          <a:p>
            <a:pPr lvl="1"/>
            <a:r>
              <a:rPr lang="en-US" altLang="ja-JP" smtClean="0"/>
              <a:t>IDisposable </a:t>
            </a:r>
            <a:r>
              <a:rPr lang="ja-JP" altLang="en-US" smtClean="0"/>
              <a:t>オブジェクトを討ち漏らすと、ゾンビプロセスが残ったりメモリリークの原因になる。</a:t>
            </a:r>
            <a:endParaRPr lang="en-US" altLang="ja-JP" smtClean="0"/>
          </a:p>
          <a:p>
            <a:r>
              <a:rPr lang="en-US" altLang="ja-JP" smtClean="0"/>
              <a:t>IDisposable </a:t>
            </a:r>
            <a:r>
              <a:rPr lang="ja-JP" altLang="en-US" smtClean="0"/>
              <a:t>オブジェクトを確実に成敗する方法について考える。</a:t>
            </a:r>
            <a:endParaRPr lang="en-US" altLang="ja-JP" smtClean="0"/>
          </a:p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6. Generic</a:t>
            </a:r>
            <a:r>
              <a:rPr kumimoji="1" lang="ja-JP" altLang="en-US" smtClean="0"/>
              <a:t>関数を導入する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6. Generic</a:t>
            </a:r>
            <a:r>
              <a:rPr lang="ja-JP" altLang="en-US" smtClean="0"/>
              <a:t>関数を導入する</a:t>
            </a:r>
            <a:endParaRPr kumimoji="1" lang="ja-JP" altLang="en-US"/>
          </a:p>
        </p:txBody>
      </p:sp>
      <p:sp>
        <p:nvSpPr>
          <p:cNvPr id="4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defTabSz="43200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class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18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Disposer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: </a:t>
            </a:r>
            <a:r>
              <a:rPr lang="en-US" altLang="ja-JP" sz="18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IDisposable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{</a:t>
            </a:r>
          </a:p>
          <a:p>
            <a:pPr marL="0" indent="0" defTabSz="43200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public 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TYPE Push&lt;TYPE&gt;( TYPE disp_obj )</a:t>
            </a:r>
          </a:p>
          <a:p>
            <a:pPr marL="0" indent="0" defTabSz="43200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		</a:t>
            </a: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where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TYPE : IDisposable {</a:t>
            </a:r>
          </a:p>
          <a:p>
            <a:pPr marL="0" indent="0" defTabSz="43200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		</a:t>
            </a: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if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( disp_obj != </a:t>
            </a: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null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) { _DispStack.Push( disp_obj ); }</a:t>
            </a:r>
          </a:p>
          <a:p>
            <a:pPr marL="0" indent="0" defTabSz="43200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		</a:t>
            </a: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return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disp_obj;</a:t>
            </a:r>
          </a:p>
          <a:p>
            <a:pPr marL="0" indent="0" defTabSz="43200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	}</a:t>
            </a:r>
          </a:p>
          <a:p>
            <a:pPr marL="0" indent="0" defTabSz="43200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 marL="0" indent="0" defTabSz="43200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	public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void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Dispose() {</a:t>
            </a:r>
          </a:p>
          <a:p>
            <a:pPr marL="0" indent="0" defTabSz="43200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		foreach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( </a:t>
            </a:r>
            <a:r>
              <a:rPr lang="en-US" altLang="ja-JP" sz="18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IDisposable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disp_obj </a:t>
            </a: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in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_DispStack ) {</a:t>
            </a:r>
          </a:p>
          <a:p>
            <a:pPr marL="0" indent="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			disp_obj.Dispose();</a:t>
            </a:r>
          </a:p>
          <a:p>
            <a:pPr marL="0" indent="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		}</a:t>
            </a:r>
          </a:p>
          <a:p>
            <a:pPr marL="0" indent="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	}</a:t>
            </a:r>
          </a:p>
          <a:p>
            <a:pPr marL="0" indent="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 marL="0" indent="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18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Stack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&lt;</a:t>
            </a:r>
            <a:r>
              <a:rPr lang="en-US" altLang="ja-JP" sz="18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IDisposable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&gt; _DispStack = </a:t>
            </a: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new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18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Stack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&lt;</a:t>
            </a:r>
            <a:r>
              <a:rPr lang="en-US" altLang="ja-JP" sz="18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IDisposable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&gt;();</a:t>
            </a:r>
          </a:p>
          <a:p>
            <a:pPr marL="0" indent="0" defTabSz="43200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6. Generic</a:t>
            </a:r>
            <a:r>
              <a:rPr lang="ja-JP" altLang="en-US" smtClean="0"/>
              <a:t>関数を導入する</a:t>
            </a:r>
            <a:endParaRPr kumimoji="1" lang="ja-JP" altLang="en-US"/>
          </a:p>
        </p:txBody>
      </p:sp>
      <p:sp>
        <p:nvSpPr>
          <p:cNvPr id="4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defTabSz="43200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using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( </a:t>
            </a:r>
            <a:r>
              <a:rPr lang="en-US" altLang="ja-JP" sz="18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Disposer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disposer = </a:t>
            </a: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new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18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Disposer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() ) {</a:t>
            </a:r>
          </a:p>
          <a:p>
            <a:pPr marL="0" indent="0" defTabSz="43200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18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DispClassA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dispA_obj = disposer.Push( </a:t>
            </a: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new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18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DispClassA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() );</a:t>
            </a:r>
          </a:p>
          <a:p>
            <a:pPr marL="0" indent="0" defTabSz="43200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18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DispClassB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dispB_obj = disposer.Push( dispA_obj.CreateChiled() );</a:t>
            </a:r>
          </a:p>
          <a:p>
            <a:pPr marL="0" indent="0" defTabSz="432000">
              <a:buNone/>
              <a:tabLst>
                <a:tab pos="442913" algn="l"/>
                <a:tab pos="900113" algn="l"/>
                <a:tab pos="1344613" algn="l"/>
              </a:tabLst>
            </a:pPr>
            <a:endParaRPr lang="en-US" altLang="ja-JP" sz="1800" b="1" smtClean="0">
              <a:latin typeface="ＭＳ ゴシック" pitchFamily="49" charset="-128"/>
              <a:ea typeface="ＭＳ ゴシック" pitchFamily="49" charset="-128"/>
            </a:endParaRPr>
          </a:p>
          <a:p>
            <a:pPr marL="0" indent="0" defTabSz="43200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1800" b="1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// </a:t>
            </a:r>
            <a:r>
              <a:rPr lang="ja-JP" altLang="en-US" sz="1800" b="1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何か処理</a:t>
            </a:r>
            <a:endParaRPr lang="en-US" altLang="ja-JP" sz="1800" b="1" smtClean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marL="0" indent="0" defTabSz="43200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6. Generic</a:t>
            </a:r>
            <a:r>
              <a:rPr lang="ja-JP" altLang="en-US" smtClean="0"/>
              <a:t>関数を導入する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メリット</a:t>
            </a:r>
            <a:endParaRPr lang="en-US" altLang="ja-JP" smtClean="0"/>
          </a:p>
          <a:p>
            <a:pPr lvl="1"/>
            <a:r>
              <a:rPr kumimoji="1" lang="ja-JP" altLang="en-US" smtClean="0"/>
              <a:t>タイプ量がさらに少ない。</a:t>
            </a:r>
            <a:endParaRPr kumimoji="1" lang="en-US" altLang="ja-JP" smtClean="0"/>
          </a:p>
          <a:p>
            <a:pPr lvl="1"/>
            <a:r>
              <a:rPr lang="en-US" altLang="ja-JP" smtClean="0"/>
              <a:t>using</a:t>
            </a:r>
            <a:r>
              <a:rPr lang="ja-JP" altLang="en-US" smtClean="0"/>
              <a:t>と組み合わせることで、解放処理を気にする必要がなくなる。</a:t>
            </a:r>
            <a:endParaRPr lang="en-US" altLang="ja-JP" smtClean="0"/>
          </a:p>
          <a:p>
            <a:r>
              <a:rPr kumimoji="1" lang="ja-JP" altLang="en-US" smtClean="0"/>
              <a:t>デメリット</a:t>
            </a:r>
            <a:endParaRPr kumimoji="1" lang="en-US" altLang="ja-JP" smtClean="0"/>
          </a:p>
          <a:p>
            <a:pPr lvl="1"/>
            <a:r>
              <a:rPr lang="ja-JP" altLang="en-US" smtClean="0"/>
              <a:t>ほとんどない</a:t>
            </a:r>
            <a:endParaRPr lang="en-US" altLang="ja-JP" smtClean="0"/>
          </a:p>
          <a:p>
            <a:pPr lvl="2"/>
            <a:r>
              <a:rPr lang="ja-JP" altLang="en-US" smtClean="0"/>
              <a:t>強いて言えば、</a:t>
            </a:r>
            <a:r>
              <a:rPr lang="en-US" altLang="ja-JP" smtClean="0"/>
              <a:t>Push</a:t>
            </a:r>
            <a:r>
              <a:rPr lang="ja-JP" altLang="en-US" smtClean="0"/>
              <a:t>が面倒なくらい</a:t>
            </a:r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7. </a:t>
            </a:r>
            <a:r>
              <a:rPr kumimoji="1" lang="ja-JP" altLang="en-US" smtClean="0"/>
              <a:t>ラッパーを修正する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7. </a:t>
            </a:r>
            <a:r>
              <a:rPr lang="ja-JP" altLang="en-US" smtClean="0"/>
              <a:t>ラッパーを修正する</a:t>
            </a:r>
            <a:endParaRPr kumimoji="1" lang="ja-JP" altLang="en-US"/>
          </a:p>
        </p:txBody>
      </p:sp>
      <p:sp>
        <p:nvSpPr>
          <p:cNvPr id="4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defTabSz="43200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class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18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DispClassA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: </a:t>
            </a:r>
            <a:r>
              <a:rPr lang="en-US" altLang="ja-JP" sz="18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IDisposable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{</a:t>
            </a:r>
          </a:p>
          <a:p>
            <a:pPr marL="0" indent="0" defTabSz="43200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	public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void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Dispose() {</a:t>
            </a:r>
          </a:p>
          <a:p>
            <a:pPr marL="0" indent="0" defTabSz="43200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		_Disposer.Dispose();</a:t>
            </a:r>
          </a:p>
          <a:p>
            <a:pPr marL="0" indent="0" defTabSz="43200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		</a:t>
            </a:r>
            <a:r>
              <a:rPr lang="en-US" altLang="ja-JP" sz="1800" b="1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// DispClassA</a:t>
            </a:r>
            <a:r>
              <a:rPr lang="ja-JP" altLang="en-US" sz="1800" b="1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の</a:t>
            </a:r>
            <a:r>
              <a:rPr lang="en-US" altLang="ja-JP" sz="1800" b="1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Dispose</a:t>
            </a:r>
            <a:r>
              <a:rPr lang="ja-JP" altLang="en-US" sz="1800" b="1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処理</a:t>
            </a:r>
            <a:endParaRPr lang="en-US" altLang="ja-JP" sz="1800" b="1" smtClean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	}</a:t>
            </a:r>
          </a:p>
          <a:p>
            <a:pPr marL="0" indent="0">
              <a:buNone/>
              <a:tabLst>
                <a:tab pos="442913" algn="l"/>
                <a:tab pos="900113" algn="l"/>
                <a:tab pos="1344613" algn="l"/>
              </a:tabLst>
            </a:pPr>
            <a:endParaRPr lang="en-US" altLang="ja-JP" sz="1800" b="1" smtClean="0">
              <a:latin typeface="ＭＳ ゴシック" pitchFamily="49" charset="-128"/>
              <a:ea typeface="ＭＳ ゴシック" pitchFamily="49" charset="-128"/>
            </a:endParaRPr>
          </a:p>
          <a:p>
            <a:pPr marL="0" indent="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	public DispClassB CreateChiled() {</a:t>
            </a:r>
          </a:p>
          <a:p>
            <a:pPr marL="0" indent="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		return _Disposer.Push( new DispClassB() );</a:t>
            </a:r>
          </a:p>
          <a:p>
            <a:pPr marL="0" indent="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	}</a:t>
            </a:r>
          </a:p>
          <a:p>
            <a:pPr marL="0" indent="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	</a:t>
            </a:r>
          </a:p>
          <a:p>
            <a:pPr marL="0" indent="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18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Disposer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_Disposer = </a:t>
            </a: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new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18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Disposer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();</a:t>
            </a:r>
          </a:p>
          <a:p>
            <a:pPr marL="0" indent="0" defTabSz="43200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7. </a:t>
            </a:r>
            <a:r>
              <a:rPr lang="ja-JP" altLang="en-US" smtClean="0"/>
              <a:t>ラッパーを修正する</a:t>
            </a:r>
            <a:endParaRPr kumimoji="1" lang="ja-JP" altLang="en-US"/>
          </a:p>
        </p:txBody>
      </p:sp>
      <p:sp>
        <p:nvSpPr>
          <p:cNvPr id="4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defTabSz="43200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using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(</a:t>
            </a:r>
            <a:r>
              <a:rPr lang="en-US" altLang="ja-JP" sz="18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DispClassA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dispA_obj = </a:t>
            </a: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new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18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DispClassA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() ) {</a:t>
            </a:r>
          </a:p>
          <a:p>
            <a:pPr marL="0" indent="0" defTabSz="43200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18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DispClassB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dispB_obj = dispA_obj.CreateChiled();</a:t>
            </a:r>
          </a:p>
          <a:p>
            <a:pPr marL="0" indent="0" defTabSz="432000">
              <a:buNone/>
              <a:tabLst>
                <a:tab pos="442913" algn="l"/>
                <a:tab pos="900113" algn="l"/>
                <a:tab pos="1344613" algn="l"/>
              </a:tabLst>
            </a:pPr>
            <a:endParaRPr lang="en-US" altLang="ja-JP" sz="1800" b="1" smtClean="0">
              <a:latin typeface="ＭＳ ゴシック" pitchFamily="49" charset="-128"/>
              <a:ea typeface="ＭＳ ゴシック" pitchFamily="49" charset="-128"/>
            </a:endParaRPr>
          </a:p>
          <a:p>
            <a:pPr marL="0" indent="0" defTabSz="43200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1800" b="1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// </a:t>
            </a:r>
            <a:r>
              <a:rPr lang="ja-JP" altLang="en-US" sz="1800" b="1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何か処理</a:t>
            </a:r>
            <a:endParaRPr lang="en-US" altLang="ja-JP" sz="1800" b="1" smtClean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marL="0" indent="0" defTabSz="432000">
              <a:buNone/>
              <a:tabLst>
                <a:tab pos="442913" algn="l"/>
                <a:tab pos="900113" algn="l"/>
                <a:tab pos="1344613" algn="l"/>
              </a:tabLst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7. </a:t>
            </a:r>
            <a:r>
              <a:rPr lang="ja-JP" altLang="en-US" smtClean="0"/>
              <a:t>ラッパーを修正する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メリット</a:t>
            </a:r>
            <a:endParaRPr lang="en-US" altLang="ja-JP" smtClean="0"/>
          </a:p>
          <a:p>
            <a:pPr lvl="1"/>
            <a:r>
              <a:rPr lang="ja-JP" altLang="en-US" smtClean="0"/>
              <a:t>実際に使う際には </a:t>
            </a:r>
            <a:r>
              <a:rPr lang="en-US" altLang="ja-JP" smtClean="0"/>
              <a:t>Push </a:t>
            </a:r>
            <a:r>
              <a:rPr lang="ja-JP" altLang="en-US" smtClean="0"/>
              <a:t>すら不要</a:t>
            </a:r>
            <a:endParaRPr lang="en-US" altLang="ja-JP" smtClean="0"/>
          </a:p>
          <a:p>
            <a:pPr lvl="1"/>
            <a:r>
              <a:rPr lang="ja-JP" altLang="en-US" smtClean="0"/>
              <a:t>親を殺せば子々孫々に至るまで皆殺しにできる</a:t>
            </a:r>
            <a:endParaRPr lang="en-US" altLang="ja-JP" smtClean="0"/>
          </a:p>
          <a:p>
            <a:r>
              <a:rPr kumimoji="1" lang="ja-JP" altLang="en-US" smtClean="0"/>
              <a:t>デメリット</a:t>
            </a:r>
            <a:endParaRPr kumimoji="1" lang="en-US" altLang="ja-JP" smtClean="0"/>
          </a:p>
          <a:p>
            <a:pPr lvl="1"/>
            <a:r>
              <a:rPr lang="ja-JP" altLang="en-US" smtClean="0"/>
              <a:t>普通に使う分には思いつかない</a:t>
            </a:r>
            <a:endParaRPr lang="en-US" altLang="ja-JP" smtClean="0"/>
          </a:p>
          <a:p>
            <a:pPr lvl="2"/>
            <a:r>
              <a:rPr lang="ja-JP" altLang="en-US" smtClean="0"/>
              <a:t>枝を切り払うには実装を考える必要がある</a:t>
            </a:r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まとめ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mtClean="0"/>
              <a:t>IDisposable </a:t>
            </a:r>
            <a:r>
              <a:rPr kumimoji="1" lang="ja-JP" altLang="en-US" smtClean="0"/>
              <a:t>オブジェクトを生成したら、確実に成敗しなければならない。</a:t>
            </a:r>
            <a:endParaRPr kumimoji="1" lang="en-US" altLang="ja-JP" smtClean="0"/>
          </a:p>
          <a:p>
            <a:r>
              <a:rPr lang="en-US" altLang="ja-JP" smtClean="0"/>
              <a:t>using </a:t>
            </a:r>
            <a:r>
              <a:rPr lang="ja-JP" altLang="en-US" smtClean="0"/>
              <a:t>などの便利な機構が用意されているが、必ずしも万能ではない。</a:t>
            </a:r>
            <a:endParaRPr lang="en-US" altLang="ja-JP" smtClean="0"/>
          </a:p>
          <a:p>
            <a:r>
              <a:rPr kumimoji="1" lang="en-US" altLang="ja-JP"/>
              <a:t>Stack&lt;T</a:t>
            </a:r>
            <a:r>
              <a:rPr kumimoji="1" lang="en-US" altLang="ja-JP" smtClean="0"/>
              <a:t>&gt; </a:t>
            </a:r>
            <a:r>
              <a:rPr lang="ja-JP" altLang="en-US"/>
              <a:t>を使用することで</a:t>
            </a:r>
            <a:r>
              <a:rPr lang="ja-JP" altLang="en-US" smtClean="0"/>
              <a:t>、多くの問題を解決することができる。</a:t>
            </a:r>
            <a:endParaRPr lang="en-US" altLang="ja-JP" smtClean="0"/>
          </a:p>
          <a:p>
            <a:r>
              <a:rPr kumimoji="1" lang="en-US" altLang="ja-JP" smtClean="0"/>
              <a:t>Disposer</a:t>
            </a:r>
            <a:r>
              <a:rPr kumimoji="1" lang="ja-JP" altLang="en-US" smtClean="0"/>
              <a:t>に発展させることで、さらに簡便に扱うことができる。</a:t>
            </a:r>
            <a:endParaRPr kumimoji="1" lang="en-US" altLang="ja-JP" smtClean="0"/>
          </a:p>
          <a:p>
            <a:pPr lvl="1"/>
            <a:r>
              <a:rPr lang="ja-JP" altLang="en-US" smtClean="0"/>
              <a:t>解放タイミングの自由度が上がるので、応用範囲が広がる</a:t>
            </a:r>
            <a:endParaRPr kumimoji="1"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IDisposable</a:t>
            </a:r>
            <a:r>
              <a:rPr kumimoji="1" lang="ja-JP" altLang="en-US" smtClean="0"/>
              <a:t>を成敗するには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mtClean="0"/>
              <a:t>例外が発生しても、それ以前に生成したインスタンスを確実に </a:t>
            </a:r>
            <a:r>
              <a:rPr kumimoji="1" lang="en-US" altLang="ja-JP" smtClean="0"/>
              <a:t>Dispose() </a:t>
            </a:r>
            <a:r>
              <a:rPr kumimoji="1" lang="ja-JP" altLang="en-US" smtClean="0"/>
              <a:t>する。</a:t>
            </a:r>
            <a:endParaRPr kumimoji="1" lang="en-US" altLang="ja-JP" smtClean="0"/>
          </a:p>
          <a:p>
            <a:pPr lvl="1"/>
            <a:r>
              <a:rPr lang="ja-JP" altLang="en-US" smtClean="0"/>
              <a:t>例外対応の厳密化</a:t>
            </a:r>
            <a:endParaRPr kumimoji="1" lang="en-US" altLang="ja-JP" smtClean="0"/>
          </a:p>
          <a:p>
            <a:r>
              <a:rPr kumimoji="1" lang="ja-JP" altLang="en-US" smtClean="0"/>
              <a:t>後から作ったインスタンスから順に </a:t>
            </a:r>
            <a:r>
              <a:rPr kumimoji="1" lang="en-US" altLang="ja-JP" smtClean="0"/>
              <a:t>Dispose() </a:t>
            </a:r>
            <a:r>
              <a:rPr kumimoji="1" lang="ja-JP" altLang="en-US" smtClean="0"/>
              <a:t>する。</a:t>
            </a:r>
            <a:endParaRPr kumimoji="1" lang="en-US" altLang="ja-JP" smtClean="0"/>
          </a:p>
          <a:p>
            <a:pPr lvl="1"/>
            <a:r>
              <a:rPr lang="ja-JP" altLang="en-US" smtClean="0"/>
              <a:t>子供を殺してから親を殺す</a:t>
            </a:r>
            <a:endParaRPr kumimoji="1"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1. </a:t>
            </a:r>
            <a:r>
              <a:rPr kumimoji="1" lang="ja-JP" altLang="en-US" smtClean="0"/>
              <a:t>変数でどうにかする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1. </a:t>
            </a:r>
            <a:r>
              <a:rPr kumimoji="1" lang="ja-JP" altLang="en-US" smtClean="0"/>
              <a:t>変数でどうにかする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ja-JP" sz="18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DispClassA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dispA_obj = </a:t>
            </a: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new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18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DispClassA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();</a:t>
            </a:r>
          </a:p>
          <a:p>
            <a:pPr>
              <a:buNone/>
            </a:pPr>
            <a:r>
              <a:rPr lang="en-US" altLang="ja-JP" sz="18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DispClassB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dispB_obj = dispA_obj.CleateChiled();</a:t>
            </a:r>
          </a:p>
          <a:p>
            <a:pPr>
              <a:buNone/>
            </a:pPr>
            <a:endParaRPr lang="en-US" altLang="ja-JP" sz="1800" b="1">
              <a:latin typeface="ＭＳ ゴシック" pitchFamily="49" charset="-128"/>
              <a:ea typeface="ＭＳ ゴシック" pitchFamily="49" charset="-128"/>
            </a:endParaRPr>
          </a:p>
          <a:p>
            <a:pPr>
              <a:buNone/>
            </a:pPr>
            <a:r>
              <a:rPr lang="en-US" altLang="ja-JP" sz="1800" b="1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// </a:t>
            </a:r>
            <a:r>
              <a:rPr lang="ja-JP" altLang="en-US" sz="1800" b="1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何か処理</a:t>
            </a:r>
            <a:endParaRPr lang="en-US" altLang="ja-JP" sz="1800" b="1" smtClean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buNone/>
            </a:pPr>
            <a:endParaRPr lang="en-US" altLang="ja-JP" sz="1800" b="1">
              <a:latin typeface="ＭＳ ゴシック" pitchFamily="49" charset="-128"/>
              <a:ea typeface="ＭＳ ゴシック" pitchFamily="49" charset="-128"/>
            </a:endParaRPr>
          </a:p>
          <a:p>
            <a:pPr>
              <a:buNone/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dispB_obj.Dispose();</a:t>
            </a:r>
          </a:p>
          <a:p>
            <a:pPr>
              <a:buNone/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dispA_obj.Dispose();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1. </a:t>
            </a:r>
            <a:r>
              <a:rPr kumimoji="1" lang="ja-JP" altLang="en-US" smtClean="0"/>
              <a:t>変数でどうにかする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メリット</a:t>
            </a:r>
            <a:endParaRPr lang="en-US" altLang="ja-JP" smtClean="0"/>
          </a:p>
          <a:p>
            <a:pPr lvl="1"/>
            <a:r>
              <a:rPr kumimoji="1" lang="ja-JP" altLang="en-US"/>
              <a:t>単純</a:t>
            </a:r>
            <a:r>
              <a:rPr kumimoji="1" lang="ja-JP" altLang="en-US" smtClean="0"/>
              <a:t>明快。誰でも理解できる。</a:t>
            </a:r>
            <a:endParaRPr kumimoji="1" lang="en-US" altLang="ja-JP" smtClean="0"/>
          </a:p>
          <a:p>
            <a:r>
              <a:rPr lang="ja-JP" altLang="en-US" smtClean="0"/>
              <a:t>デメリット</a:t>
            </a:r>
            <a:endParaRPr lang="en-US" altLang="ja-JP" smtClean="0"/>
          </a:p>
          <a:p>
            <a:pPr lvl="1"/>
            <a:r>
              <a:rPr kumimoji="1" lang="ja-JP" altLang="en-US" smtClean="0"/>
              <a:t>例外を考慮していない。</a:t>
            </a:r>
            <a:endParaRPr kumimoji="1" lang="en-US" altLang="ja-JP" smtClean="0"/>
          </a:p>
          <a:p>
            <a:pPr lvl="2"/>
            <a:r>
              <a:rPr lang="ja-JP" altLang="en-US" smtClean="0"/>
              <a:t>リソースの解放漏れがあり得る</a:t>
            </a:r>
            <a:endParaRPr kumimoji="1" lang="en-US" altLang="ja-JP" smtClean="0"/>
          </a:p>
          <a:p>
            <a:pPr lvl="1"/>
            <a:r>
              <a:rPr kumimoji="1" lang="ja-JP" altLang="en-US" smtClean="0"/>
              <a:t>変数が増えてくるとワケがわからなくなる。</a:t>
            </a:r>
            <a:endParaRPr kumimoji="1" lang="en-US" altLang="ja-JP" smtClean="0"/>
          </a:p>
          <a:p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18546" y="5085184"/>
            <a:ext cx="65069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smtClean="0">
                <a:solidFill>
                  <a:srgbClr val="FF0000"/>
                </a:solidFill>
              </a:rPr>
              <a:t>絶対にやってはならない！</a:t>
            </a:r>
            <a:endParaRPr kumimoji="1" lang="ja-JP" altLang="en-US" sz="4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2. finaly</a:t>
            </a:r>
            <a:r>
              <a:rPr kumimoji="1" lang="ja-JP" altLang="en-US" smtClean="0"/>
              <a:t>で</a:t>
            </a:r>
            <a:r>
              <a:rPr kumimoji="1" lang="en-US" altLang="ja-JP" smtClean="0"/>
              <a:t>Dispose</a:t>
            </a:r>
            <a:r>
              <a:rPr kumimoji="1" lang="ja-JP" altLang="en-US" smtClean="0"/>
              <a:t>する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2. finaly</a:t>
            </a:r>
            <a:r>
              <a:rPr lang="ja-JP" altLang="en-US" smtClean="0"/>
              <a:t>で</a:t>
            </a:r>
            <a:r>
              <a:rPr lang="en-US" altLang="ja-JP" smtClean="0"/>
              <a:t>Dispose</a:t>
            </a:r>
            <a:r>
              <a:rPr lang="ja-JP" altLang="en-US" smtClean="0"/>
              <a:t>する</a:t>
            </a:r>
            <a:endParaRPr kumimoji="1" lang="ja-JP" altLang="en-US"/>
          </a:p>
        </p:txBody>
      </p:sp>
      <p:sp>
        <p:nvSpPr>
          <p:cNvPr id="4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altLang="ja-JP" sz="18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DispClassA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dispA_obj = </a:t>
            </a: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null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;</a:t>
            </a:r>
          </a:p>
          <a:p>
            <a:pPr>
              <a:buNone/>
            </a:pPr>
            <a:r>
              <a:rPr lang="en-US" altLang="ja-JP" sz="18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DispClassB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dispB_obj = </a:t>
            </a: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null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;</a:t>
            </a:r>
          </a:p>
          <a:p>
            <a:pPr>
              <a:buNone/>
            </a:pPr>
            <a:endParaRPr lang="en-US" altLang="ja-JP" sz="1800" b="1">
              <a:latin typeface="ＭＳ ゴシック" pitchFamily="49" charset="-128"/>
              <a:ea typeface="ＭＳ ゴシック" pitchFamily="49" charset="-128"/>
            </a:endParaRPr>
          </a:p>
          <a:p>
            <a:pPr>
              <a:buNone/>
            </a:pP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try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{</a:t>
            </a:r>
          </a:p>
          <a:p>
            <a:pPr>
              <a:buNone/>
            </a:pPr>
            <a:r>
              <a:rPr lang="en-US" altLang="ja-JP" sz="1800" b="1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dispA_obj = </a:t>
            </a: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new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1800" b="1" smtClean="0">
                <a:solidFill>
                  <a:srgbClr val="2B91AF"/>
                </a:solidFill>
                <a:latin typeface="ＭＳ ゴシック" pitchFamily="49" charset="-128"/>
                <a:ea typeface="ＭＳ ゴシック" pitchFamily="49" charset="-128"/>
              </a:rPr>
              <a:t>DispClassA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();</a:t>
            </a:r>
          </a:p>
          <a:p>
            <a:pPr>
              <a:buNone/>
            </a:pPr>
            <a:r>
              <a:rPr lang="en-US" altLang="ja-JP" sz="1800" b="1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dispB_obj = dispA_obj.CreateChiled();</a:t>
            </a:r>
          </a:p>
          <a:p>
            <a:pPr>
              <a:buNone/>
            </a:pPr>
            <a:endParaRPr lang="en-US" altLang="ja-JP" sz="1800" b="1" smtClean="0">
              <a:latin typeface="ＭＳ ゴシック" pitchFamily="49" charset="-128"/>
              <a:ea typeface="ＭＳ ゴシック" pitchFamily="49" charset="-128"/>
            </a:endParaRPr>
          </a:p>
          <a:p>
            <a:pPr>
              <a:buNone/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1800" b="1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// </a:t>
            </a:r>
            <a:r>
              <a:rPr lang="ja-JP" altLang="en-US" sz="1800" b="1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何か処理</a:t>
            </a:r>
            <a:endParaRPr lang="en-US" altLang="ja-JP" sz="1800" b="1" smtClean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buNone/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}</a:t>
            </a: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finally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{</a:t>
            </a:r>
          </a:p>
          <a:p>
            <a:pPr>
              <a:buNone/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if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( dispB_obj != </a:t>
            </a: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null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){ dispB_obj.Dispose(); }</a:t>
            </a:r>
          </a:p>
          <a:p>
            <a:pPr>
              <a:buNone/>
            </a:pPr>
            <a:r>
              <a:rPr lang="en-US" altLang="ja-JP" sz="1800" b="1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if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( dispA_obj != </a:t>
            </a:r>
            <a:r>
              <a:rPr lang="en-US" altLang="ja-JP" sz="1800" b="1" smtClean="0">
                <a:solidFill>
                  <a:srgbClr val="0000CC"/>
                </a:solidFill>
                <a:latin typeface="ＭＳ ゴシック" pitchFamily="49" charset="-128"/>
                <a:ea typeface="ＭＳ ゴシック" pitchFamily="49" charset="-128"/>
              </a:rPr>
              <a:t>null</a:t>
            </a: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 ){ dispA_obj.Dispose(); }</a:t>
            </a:r>
          </a:p>
          <a:p>
            <a:pPr>
              <a:buNone/>
            </a:pPr>
            <a:r>
              <a:rPr lang="en-US" altLang="ja-JP" sz="1800" b="1" smtClean="0">
                <a:latin typeface="ＭＳ ゴシック" pitchFamily="49" charset="-128"/>
                <a:ea typeface="ＭＳ ゴシック" pitchFamily="49" charset="-128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2. finaly</a:t>
            </a:r>
            <a:r>
              <a:rPr lang="ja-JP" altLang="en-US" smtClean="0"/>
              <a:t>で</a:t>
            </a:r>
            <a:r>
              <a:rPr lang="en-US" altLang="ja-JP" smtClean="0"/>
              <a:t>Dispose</a:t>
            </a:r>
            <a:r>
              <a:rPr lang="ja-JP" altLang="en-US" smtClean="0"/>
              <a:t>する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メリット</a:t>
            </a:r>
            <a:endParaRPr lang="en-US" altLang="ja-JP" smtClean="0"/>
          </a:p>
          <a:p>
            <a:pPr lvl="1"/>
            <a:r>
              <a:rPr kumimoji="1" lang="ja-JP" altLang="en-US" smtClean="0"/>
              <a:t>例外が発生しても確実に成敗できる。</a:t>
            </a:r>
            <a:endParaRPr kumimoji="1" lang="en-US" altLang="ja-JP" smtClean="0"/>
          </a:p>
          <a:p>
            <a:r>
              <a:rPr lang="ja-JP" altLang="en-US" smtClean="0"/>
              <a:t>デメリット</a:t>
            </a:r>
            <a:endParaRPr lang="en-US" altLang="ja-JP" smtClean="0"/>
          </a:p>
          <a:p>
            <a:pPr lvl="1"/>
            <a:r>
              <a:rPr kumimoji="1" lang="ja-JP" altLang="en-US" smtClean="0"/>
              <a:t>タイプ量</a:t>
            </a:r>
            <a:r>
              <a:rPr kumimoji="1" lang="ja-JP" altLang="en-US"/>
              <a:t>が</a:t>
            </a:r>
            <a:r>
              <a:rPr kumimoji="1" lang="ja-JP" altLang="en-US" smtClean="0"/>
              <a:t>増える。</a:t>
            </a:r>
            <a:endParaRPr kumimoji="1" lang="en-US" altLang="ja-JP" smtClean="0"/>
          </a:p>
          <a:p>
            <a:pPr lvl="1"/>
            <a:r>
              <a:rPr lang="ja-JP" altLang="en-US"/>
              <a:t>変数が増えてくるとワケがわからなくなる</a:t>
            </a:r>
            <a:r>
              <a:rPr lang="ja-JP" altLang="en-US" smtClean="0"/>
              <a:t>。</a:t>
            </a:r>
            <a:endParaRPr lang="en-US" altLang="ja-JP" smtClean="0"/>
          </a:p>
          <a:p>
            <a:pPr lvl="1"/>
            <a:r>
              <a:rPr kumimoji="1" lang="ja-JP" altLang="en-US" smtClean="0"/>
              <a:t>変数のスコープが広がる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スライドマスタT62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スライドマスタT62</Template>
  <TotalTime>563</TotalTime>
  <Words>725</Words>
  <Application>Microsoft Office PowerPoint</Application>
  <PresentationFormat>画面に合わせる (4:3)</PresentationFormat>
  <Paragraphs>189</Paragraphs>
  <Slides>28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29" baseType="lpstr">
      <vt:lpstr>スライドマスタT62</vt:lpstr>
      <vt:lpstr>IDisposableを成敗する</vt:lpstr>
      <vt:lpstr>まえおき</vt:lpstr>
      <vt:lpstr>IDisposableを成敗するには</vt:lpstr>
      <vt:lpstr>1. 変数でどうにかする</vt:lpstr>
      <vt:lpstr>1. 変数でどうにかする</vt:lpstr>
      <vt:lpstr>1. 変数でどうにかする</vt:lpstr>
      <vt:lpstr>2. finalyでDisposeする</vt:lpstr>
      <vt:lpstr>2. finalyでDisposeする</vt:lpstr>
      <vt:lpstr>2. finalyでDisposeする</vt:lpstr>
      <vt:lpstr>3. usingに任せる</vt:lpstr>
      <vt:lpstr>3. usingに任せる</vt:lpstr>
      <vt:lpstr>3. usingに任せる</vt:lpstr>
      <vt:lpstr>4. Stackに積み込む</vt:lpstr>
      <vt:lpstr>4. Stackに積み込む</vt:lpstr>
      <vt:lpstr>4. Stackに積み込む</vt:lpstr>
      <vt:lpstr>5. Disposerを定義する</vt:lpstr>
      <vt:lpstr>5. Disposerを定義する</vt:lpstr>
      <vt:lpstr>5. Disposerを定義する</vt:lpstr>
      <vt:lpstr>5. Disposerを定義する</vt:lpstr>
      <vt:lpstr>6. Generic関数を導入する</vt:lpstr>
      <vt:lpstr>6. Generic関数を導入する</vt:lpstr>
      <vt:lpstr>6. Generic関数を導入する</vt:lpstr>
      <vt:lpstr>6. Generic関数を導入する</vt:lpstr>
      <vt:lpstr>7. ラッパーを修正する</vt:lpstr>
      <vt:lpstr>7. ラッパーを修正する</vt:lpstr>
      <vt:lpstr>7. ラッパーを修正する</vt:lpstr>
      <vt:lpstr>7. ラッパーを修正する</vt:lpstr>
      <vt:lpstr>まとめ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IDisposableを成敗する</dc:title>
  <dc:creator>T.Fukatsu</dc:creator>
  <cp:lastModifiedBy>T.Fukatsu</cp:lastModifiedBy>
  <cp:revision>41</cp:revision>
  <dcterms:created xsi:type="dcterms:W3CDTF">2011-08-26T21:37:01Z</dcterms:created>
  <dcterms:modified xsi:type="dcterms:W3CDTF">2012-03-27T22:39:27Z</dcterms:modified>
</cp:coreProperties>
</file>