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1" r:id="rId7"/>
    <p:sldId id="262" r:id="rId8"/>
    <p:sldId id="266" r:id="rId9"/>
    <p:sldId id="259" r:id="rId10"/>
    <p:sldId id="260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B91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#18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mtClean="0"/>
              <a:t>IDisposable </a:t>
            </a:r>
            <a:r>
              <a:rPr kumimoji="1" lang="ja-JP" altLang="en-US" smtClean="0"/>
              <a:t>を成敗する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467544" y="4154304"/>
            <a:ext cx="8064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Handwriting" pitchFamily="66" charset="0"/>
                <a:ea typeface="HGP行書体" pitchFamily="66" charset="-128"/>
              </a:rPr>
              <a:t>guicheng</a:t>
            </a:r>
            <a:endParaRPr kumimoji="1" lang="ja-JP" altLang="en-US" sz="3600" b="0" i="1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Handwriting" pitchFamily="66" charset="0"/>
              <a:ea typeface="HGP行書体" pitchFamily="6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3. using </a:t>
            </a:r>
            <a:r>
              <a:rPr kumimoji="1" lang="ja-JP" altLang="en-US" smtClean="0"/>
              <a:t>構文を使う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利点</a:t>
            </a:r>
            <a:endParaRPr kumimoji="1" lang="en-US" altLang="ja-JP" smtClean="0"/>
          </a:p>
          <a:p>
            <a:pPr lvl="1"/>
            <a:r>
              <a:rPr lang="ja-JP" altLang="en-US"/>
              <a:t>確実に</a:t>
            </a:r>
            <a:r>
              <a:rPr lang="en-US" altLang="ja-JP"/>
              <a:t>Dispose()</a:t>
            </a:r>
            <a:r>
              <a:rPr lang="ja-JP" altLang="en-US" smtClean="0"/>
              <a:t>できる</a:t>
            </a:r>
            <a:endParaRPr lang="en-US" altLang="ja-JP" smtClean="0"/>
          </a:p>
          <a:p>
            <a:pPr lvl="1"/>
            <a:r>
              <a:rPr kumimoji="1" lang="ja-JP" altLang="en-US"/>
              <a:t>タイプ量が</a:t>
            </a:r>
            <a:r>
              <a:rPr kumimoji="1" lang="ja-JP" altLang="en-US" smtClean="0"/>
              <a:t>少ない</a:t>
            </a:r>
            <a:endParaRPr kumimoji="1" lang="en-US" altLang="ja-JP" smtClean="0"/>
          </a:p>
          <a:p>
            <a:r>
              <a:rPr lang="ja-JP" altLang="en-US"/>
              <a:t>欠点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using()</a:t>
            </a:r>
            <a:r>
              <a:rPr lang="ja-JP" altLang="en-US"/>
              <a:t>内</a:t>
            </a:r>
            <a:r>
              <a:rPr lang="ja-JP" altLang="en-US" smtClean="0"/>
              <a:t>で例外が発生すると </a:t>
            </a:r>
            <a:r>
              <a:rPr lang="en-US" altLang="ja-JP" smtClean="0"/>
              <a:t>dispose() </a:t>
            </a:r>
            <a:r>
              <a:rPr lang="ja-JP" altLang="en-US" smtClean="0"/>
              <a:t>が駆動しない</a:t>
            </a:r>
            <a:endParaRPr lang="en-US" altLang="ja-JP" smtClean="0"/>
          </a:p>
          <a:p>
            <a:pPr lvl="1"/>
            <a:r>
              <a:rPr kumimoji="1" lang="ja-JP" altLang="en-US" smtClean="0"/>
              <a:t>ネスト</a:t>
            </a:r>
            <a:r>
              <a:rPr lang="ja-JP" altLang="en-US" smtClean="0"/>
              <a:t>が深くなる問題は変わらない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3. using </a:t>
            </a:r>
            <a:r>
              <a:rPr lang="ja-JP" altLang="en-US"/>
              <a:t>構文を使う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484784"/>
            <a:ext cx="863409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using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disp_obj01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() ){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using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Dispose02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disp_obj02 = disp_obj01.GetChiled() ){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using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Dispose03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disp_obj02 = disp_obj02.GetChiled() ){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何か処理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}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}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}</a:t>
            </a:r>
          </a:p>
          <a:p>
            <a:pPr defTabSz="432000"/>
            <a:r>
              <a:rPr kumimoji="1"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kumimoji="1"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catch</a:t>
            </a:r>
            <a:r>
              <a:rPr kumimoji="1"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例外処理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endParaRPr kumimoji="1" lang="ja-JP" altLang="en-US" sz="2000" b="1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4. Stack </a:t>
            </a:r>
            <a:r>
              <a:rPr kumimoji="1" lang="ja-JP" altLang="en-US" smtClean="0"/>
              <a:t>を使う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484784"/>
            <a:ext cx="758573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Stack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&lt;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IDisposable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&gt; disp_stack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Stack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&lt;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IDisposable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&gt;();</a:t>
            </a:r>
          </a:p>
          <a:p>
            <a:pPr defTabSz="432000"/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disp_stack.Push( disp_obj 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何か処理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finally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foreach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IDisposable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stack_elem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in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disp_stack ){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stack_elem.Dispose();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}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4. Stack </a:t>
            </a:r>
            <a:r>
              <a:rPr lang="ja-JP" altLang="en-US"/>
              <a:t>を使う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利点</a:t>
            </a:r>
            <a:endParaRPr kumimoji="1" lang="en-US" altLang="ja-JP" smtClean="0"/>
          </a:p>
          <a:p>
            <a:pPr lvl="1"/>
            <a:r>
              <a:rPr lang="ja-JP" altLang="en-US"/>
              <a:t>例外が発生しても確実</a:t>
            </a:r>
            <a:r>
              <a:rPr lang="ja-JP" altLang="en-US" smtClean="0"/>
              <a:t>に</a:t>
            </a:r>
            <a:r>
              <a:rPr lang="en-US" altLang="ja-JP"/>
              <a:t>Dispose()</a:t>
            </a:r>
            <a:r>
              <a:rPr lang="ja-JP" altLang="en-US" smtClean="0"/>
              <a:t>できる。</a:t>
            </a:r>
            <a:endParaRPr lang="en-US" altLang="ja-JP" smtClean="0"/>
          </a:p>
          <a:p>
            <a:pPr lvl="1"/>
            <a:r>
              <a:rPr kumimoji="1" lang="ja-JP" altLang="en-US" smtClean="0"/>
              <a:t>先入れ後出しで処理できる。</a:t>
            </a:r>
            <a:endParaRPr kumimoji="1" lang="en-US" altLang="ja-JP" smtClean="0"/>
          </a:p>
          <a:p>
            <a:pPr lvl="1"/>
            <a:r>
              <a:rPr lang="ja-JP" altLang="en-US"/>
              <a:t>ネストが深くならない</a:t>
            </a:r>
            <a:r>
              <a:rPr lang="ja-JP" altLang="en-US" smtClean="0"/>
              <a:t>。</a:t>
            </a:r>
            <a:endParaRPr lang="en-US" altLang="ja-JP" smtClean="0"/>
          </a:p>
          <a:p>
            <a:r>
              <a:rPr kumimoji="1" lang="ja-JP" altLang="en-US" smtClean="0"/>
              <a:t>欠点</a:t>
            </a:r>
            <a:endParaRPr kumimoji="1" lang="en-US" altLang="ja-JP" smtClean="0"/>
          </a:p>
          <a:p>
            <a:pPr lvl="1"/>
            <a:r>
              <a:rPr lang="ja-JP" altLang="en-US"/>
              <a:t>生成した</a:t>
            </a:r>
            <a:r>
              <a:rPr lang="ja-JP" altLang="en-US" smtClean="0"/>
              <a:t>オブジェクトをスタックに </a:t>
            </a:r>
            <a:r>
              <a:rPr lang="en-US" altLang="ja-JP" smtClean="0"/>
              <a:t>Push() </a:t>
            </a:r>
            <a:r>
              <a:rPr lang="ja-JP" altLang="en-US" smtClean="0"/>
              <a:t>しなければならない。</a:t>
            </a:r>
            <a:endParaRPr lang="en-US" altLang="ja-JP"/>
          </a:p>
          <a:p>
            <a:pPr lvl="2"/>
            <a:r>
              <a:rPr kumimoji="1" lang="ja-JP" altLang="en-US" smtClean="0"/>
              <a:t>あとで</a:t>
            </a:r>
            <a:r>
              <a:rPr kumimoji="1" lang="en-US" altLang="ja-JP" smtClean="0"/>
              <a:t>Dispose()</a:t>
            </a:r>
            <a:r>
              <a:rPr kumimoji="1" lang="ja-JP" altLang="en-US" smtClean="0"/>
              <a:t>することと比較したら利便性は高い。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4. Stack </a:t>
            </a:r>
            <a:r>
              <a:rPr kumimoji="1" lang="ja-JP" altLang="en-US" smtClean="0"/>
              <a:t>を使う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908720"/>
            <a:ext cx="7585731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Stack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&lt;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IDisposable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&gt; disp_stack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Stack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&lt;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IDisposable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&gt;();</a:t>
            </a:r>
          </a:p>
          <a:p>
            <a:pPr defTabSz="432000"/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disp_obj01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disp_stack.Push( disp_obj01 );</a:t>
            </a:r>
          </a:p>
          <a:p>
            <a:pPr defTabSz="432000"/>
            <a:endParaRPr lang="en-US" altLang="ja-JP" sz="2000" b="1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Dispose02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disp_obj02 = disp_obj01.GetChiled();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disp_stack.Push( disp_obj02 );</a:t>
            </a:r>
          </a:p>
          <a:p>
            <a:pPr defTabSz="432000"/>
            <a:endParaRPr lang="en-US" altLang="ja-JP" sz="2000" b="1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Dispose03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disp_obj03 = disp_obj02.GetChiled();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disp_stack.Push( disp_obj03 );</a:t>
            </a:r>
          </a:p>
          <a:p>
            <a:pPr defTabSz="432000"/>
            <a:endParaRPr lang="en-US" altLang="ja-JP" sz="2000" b="1" smtClean="0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"</a:t>
            </a:r>
            <a:r>
              <a:rPr lang="ja-JP" altLang="en-US" sz="2000" b="1" smtClean="0">
                <a:latin typeface="ＭＳ ゴシック" pitchFamily="49" charset="-128"/>
                <a:ea typeface="ＭＳ ゴシック" pitchFamily="49" charset="-128"/>
              </a:rPr>
              <a:t>何か処理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" 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finally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foreach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IDisposable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stack_elem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in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disp_stack ){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stack_elem.Dispose();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}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COM</a:t>
            </a:r>
            <a:r>
              <a:rPr kumimoji="1" lang="ja-JP" altLang="en-US" smtClean="0"/>
              <a:t>ライブラリを扱うには、生成した </a:t>
            </a:r>
            <a:r>
              <a:rPr lang="en-US" altLang="ja-JP" smtClean="0"/>
              <a:t>IDispose </a:t>
            </a:r>
            <a:r>
              <a:rPr lang="ja-JP" altLang="en-US" smtClean="0"/>
              <a:t>オブジェクトをいかに成敗するかがキモ。</a:t>
            </a:r>
            <a:r>
              <a:rPr lang="en-US" altLang="ja-JP" smtClean="0"/>
              <a:t>	</a:t>
            </a:r>
          </a:p>
          <a:p>
            <a:pPr lvl="1"/>
            <a:r>
              <a:rPr kumimoji="1" lang="ja-JP" altLang="en-US" smtClean="0"/>
              <a:t>例外が発生した場合もきちんと処理しなければならない。</a:t>
            </a:r>
            <a:endParaRPr kumimoji="1" lang="en-US" altLang="ja-JP" smtClean="0"/>
          </a:p>
          <a:p>
            <a:r>
              <a:rPr lang="en-US" altLang="ja-JP"/>
              <a:t>Stack</a:t>
            </a:r>
            <a:r>
              <a:rPr lang="ja-JP" altLang="en-US"/>
              <a:t>を使う</a:t>
            </a:r>
            <a:r>
              <a:rPr lang="ja-JP" altLang="en-US" smtClean="0"/>
              <a:t>とすげー便利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告知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Stack</a:t>
            </a:r>
            <a:r>
              <a:rPr kumimoji="1" lang="ja-JP" altLang="en-US" smtClean="0"/>
              <a:t>モデルを発展させるといっぱしのフレームワークになる。</a:t>
            </a:r>
            <a:endParaRPr kumimoji="1" lang="en-US" altLang="ja-JP" smtClean="0"/>
          </a:p>
          <a:p>
            <a:r>
              <a:rPr lang="ja-JP" altLang="en-US"/>
              <a:t>このフレームワークを使う</a:t>
            </a:r>
            <a:r>
              <a:rPr lang="ja-JP" altLang="en-US" smtClean="0"/>
              <a:t>と</a:t>
            </a:r>
            <a:r>
              <a:rPr lang="en-US" altLang="ja-JP" smtClean="0"/>
              <a:t>C#</a:t>
            </a:r>
            <a:r>
              <a:rPr lang="ja-JP" altLang="en-US" smtClean="0"/>
              <a:t>からレイトバインドで</a:t>
            </a:r>
            <a:r>
              <a:rPr lang="en-US" altLang="ja-JP" smtClean="0"/>
              <a:t>Excel</a:t>
            </a:r>
            <a:r>
              <a:rPr lang="ja-JP" altLang="en-US" smtClean="0"/>
              <a:t>を</a:t>
            </a:r>
            <a:r>
              <a:rPr lang="ja-JP" altLang="en-US"/>
              <a:t>叩けるように</a:t>
            </a:r>
            <a:r>
              <a:rPr lang="ja-JP" altLang="en-US" smtClean="0"/>
              <a:t>なる。</a:t>
            </a:r>
            <a:endParaRPr lang="en-US" altLang="ja-JP" smtClean="0"/>
          </a:p>
          <a:p>
            <a:r>
              <a:rPr kumimoji="1" lang="ja-JP" altLang="en-US" smtClean="0"/>
              <a:t>わんくま名古屋</a:t>
            </a:r>
            <a:r>
              <a:rPr kumimoji="1" lang="en-US" altLang="ja-JP" smtClean="0"/>
              <a:t>#19(2011/10/29)</a:t>
            </a:r>
            <a:r>
              <a:rPr kumimoji="1" lang="ja-JP" altLang="en-US" smtClean="0"/>
              <a:t>で</a:t>
            </a:r>
            <a:r>
              <a:rPr kumimoji="1" lang="en-US" altLang="ja-JP" smtClean="0"/>
              <a:t>Excel</a:t>
            </a:r>
            <a:r>
              <a:rPr kumimoji="1" lang="ja-JP" altLang="en-US" smtClean="0"/>
              <a:t>制御フレームワークについて発表します！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IDisposable </a:t>
            </a:r>
            <a:r>
              <a:rPr kumimoji="1" lang="ja-JP" altLang="en-US" smtClean="0"/>
              <a:t>オブジェクトは、使用したら確実に</a:t>
            </a:r>
            <a:r>
              <a:rPr kumimoji="1" lang="en-US" altLang="ja-JP" smtClean="0"/>
              <a:t>Dispose() </a:t>
            </a:r>
            <a:r>
              <a:rPr kumimoji="1" lang="ja-JP" altLang="en-US" smtClean="0"/>
              <a:t>しなければならない。</a:t>
            </a:r>
            <a:endParaRPr kumimoji="1" lang="en-US" altLang="ja-JP" smtClean="0"/>
          </a:p>
          <a:p>
            <a:pPr lvl="1"/>
            <a:r>
              <a:rPr lang="en-US" altLang="ja-JP" smtClean="0"/>
              <a:t>Dispose() </a:t>
            </a:r>
            <a:r>
              <a:rPr lang="ja-JP" altLang="en-US" smtClean="0"/>
              <a:t>し忘れるとメモリリークやゾンビプロセスが発生する。</a:t>
            </a:r>
            <a:endParaRPr lang="en-US" altLang="ja-JP" smtClean="0"/>
          </a:p>
          <a:p>
            <a:pPr lvl="1"/>
            <a:r>
              <a:rPr kumimoji="1" lang="ja-JP" altLang="en-US"/>
              <a:t>例外の考慮も</a:t>
            </a:r>
            <a:r>
              <a:rPr kumimoji="1" lang="ja-JP" altLang="en-US" smtClean="0"/>
              <a:t>必要。</a:t>
            </a:r>
            <a:endParaRPr kumimoji="1" lang="en-US" altLang="ja-JP" smtClean="0"/>
          </a:p>
          <a:p>
            <a:r>
              <a:rPr lang="ja-JP" altLang="en-US"/>
              <a:t>特に、</a:t>
            </a:r>
            <a:r>
              <a:rPr lang="en-US" altLang="ja-JP"/>
              <a:t>COM</a:t>
            </a:r>
            <a:r>
              <a:rPr lang="ja-JP" altLang="en-US"/>
              <a:t>ベース</a:t>
            </a:r>
            <a:r>
              <a:rPr lang="ja-JP" altLang="en-US" smtClean="0"/>
              <a:t>のライブラリを使用する場合は注意が必要。</a:t>
            </a:r>
            <a:endParaRPr lang="en-US" altLang="ja-JP" smtClean="0"/>
          </a:p>
          <a:p>
            <a:pPr lvl="1"/>
            <a:r>
              <a:rPr kumimoji="1" lang="en-US" altLang="ja-JP" smtClean="0"/>
              <a:t>Excel</a:t>
            </a:r>
          </a:p>
          <a:p>
            <a:pPr lvl="1"/>
            <a:r>
              <a:rPr lang="en-US" altLang="ja-JP" smtClean="0"/>
              <a:t>LDAP</a:t>
            </a:r>
          </a:p>
          <a:p>
            <a:pPr lvl="1"/>
            <a:r>
              <a:rPr kumimoji="1" lang="ja-JP" altLang="en-US"/>
              <a:t>などなど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213285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smtClean="0"/>
              <a:t>んじゃ、どう</a:t>
            </a:r>
            <a:r>
              <a:rPr kumimoji="1" lang="ja-JP" altLang="en-US" sz="6000" smtClean="0"/>
              <a:t>やって</a:t>
            </a:r>
            <a:r>
              <a:rPr kumimoji="1" lang="en-US" altLang="ja-JP" sz="6000" smtClean="0"/>
              <a:t>IDisposable </a:t>
            </a:r>
            <a:r>
              <a:rPr kumimoji="1" lang="ja-JP" altLang="en-US" sz="6000" smtClean="0"/>
              <a:t>オブジェクトを成敗するか。</a:t>
            </a:r>
            <a:endParaRPr kumimoji="1" lang="ja-JP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1. </a:t>
            </a:r>
            <a:r>
              <a:rPr kumimoji="1" lang="ja-JP" altLang="en-US" smtClean="0"/>
              <a:t>普通に </a:t>
            </a:r>
            <a:r>
              <a:rPr lang="en-US" altLang="ja-JP" smtClean="0"/>
              <a:t>Dispose()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484784"/>
            <a:ext cx="498886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();</a:t>
            </a:r>
          </a:p>
          <a:p>
            <a:pPr defTabSz="432000"/>
            <a:endParaRPr lang="en-US" altLang="ja-JP" sz="2000" b="1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何か処理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endParaRPr lang="en-US" altLang="ja-JP" sz="2000" b="1" smtClean="0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disp_obj.Dispose();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1. </a:t>
            </a:r>
            <a:r>
              <a:rPr kumimoji="1" lang="ja-JP" altLang="en-US" smtClean="0"/>
              <a:t>普通に </a:t>
            </a:r>
            <a:r>
              <a:rPr kumimoji="1" lang="en-US" altLang="ja-JP" smtClean="0"/>
              <a:t>Dispose()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利点</a:t>
            </a:r>
            <a:endParaRPr lang="en-US" altLang="ja-JP" smtClean="0"/>
          </a:p>
          <a:p>
            <a:pPr lvl="1"/>
            <a:r>
              <a:rPr lang="ja-JP" altLang="en-US" smtClean="0"/>
              <a:t>簡潔明瞭。誰でもわかる。</a:t>
            </a:r>
            <a:endParaRPr lang="en-US" altLang="ja-JP" smtClean="0"/>
          </a:p>
          <a:p>
            <a:r>
              <a:rPr lang="ja-JP" altLang="en-US" smtClean="0"/>
              <a:t>欠点</a:t>
            </a:r>
            <a:endParaRPr lang="en-US" altLang="ja-JP" smtClean="0"/>
          </a:p>
          <a:p>
            <a:pPr lvl="1"/>
            <a:r>
              <a:rPr lang="ja-JP" altLang="en-US"/>
              <a:t>例外が発生する</a:t>
            </a:r>
            <a:r>
              <a:rPr lang="ja-JP" altLang="en-US" smtClean="0"/>
              <a:t>と</a:t>
            </a:r>
            <a:r>
              <a:rPr lang="en-US" altLang="ja-JP" smtClean="0"/>
              <a:t>Dispose()</a:t>
            </a:r>
            <a:r>
              <a:rPr lang="ja-JP" altLang="en-US" smtClean="0"/>
              <a:t>されない。</a:t>
            </a:r>
            <a:endParaRPr lang="en-US" altLang="ja-JP" smtClean="0"/>
          </a:p>
          <a:p>
            <a:pPr lvl="1"/>
            <a:r>
              <a:rPr lang="en-US" altLang="ja-JP"/>
              <a:t>Dispose</a:t>
            </a:r>
            <a:r>
              <a:rPr lang="en-US" altLang="ja-JP" smtClean="0"/>
              <a:t>()</a:t>
            </a:r>
            <a:r>
              <a:rPr lang="ja-JP" altLang="en-US" smtClean="0"/>
              <a:t>を書き忘れる場合がある。</a:t>
            </a:r>
            <a:endParaRPr lang="en-US" altLang="ja-JP" smtClean="0"/>
          </a:p>
          <a:p>
            <a:pPr lvl="2"/>
            <a:r>
              <a:rPr lang="ja-JP" altLang="en-US"/>
              <a:t>変数が増えるととんでもないことに</a:t>
            </a:r>
            <a:r>
              <a:rPr lang="ja-JP" altLang="en-US" smtClean="0"/>
              <a:t>なる。</a:t>
            </a:r>
            <a:endParaRPr lang="en-US" altLang="ja-JP" smtClean="0"/>
          </a:p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2. try-catch </a:t>
            </a:r>
            <a:r>
              <a:rPr kumimoji="1" lang="ja-JP" altLang="en-US" smtClean="0"/>
              <a:t>構文を使う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484784"/>
            <a:ext cx="472437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null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;</a:t>
            </a:r>
          </a:p>
          <a:p>
            <a:pPr defTabSz="432000"/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disp_obj 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= </a:t>
            </a:r>
            <a:r>
              <a:rPr lang="en-US" altLang="ja-JP" sz="2000" b="1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何か処理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catch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例外処理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finally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if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disp_obj !=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null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disp_obj.Dispose();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endParaRPr lang="en-US" altLang="ja-JP" sz="2000" b="1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}</a:t>
            </a:r>
            <a:endParaRPr kumimoji="1" lang="ja-JP" altLang="en-US" sz="2000" b="1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2. try-catch </a:t>
            </a:r>
            <a:r>
              <a:rPr lang="ja-JP" altLang="en-US"/>
              <a:t>構文を使う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利点</a:t>
            </a:r>
            <a:endParaRPr kumimoji="1" lang="en-US" altLang="ja-JP" smtClean="0"/>
          </a:p>
          <a:p>
            <a:pPr lvl="1"/>
            <a:r>
              <a:rPr lang="ja-JP" altLang="en-US" smtClean="0"/>
              <a:t>例外が発生しても確実に</a:t>
            </a:r>
            <a:r>
              <a:rPr lang="en-US" altLang="ja-JP" smtClean="0"/>
              <a:t>Dispose()</a:t>
            </a:r>
            <a:r>
              <a:rPr lang="ja-JP" altLang="en-US" smtClean="0"/>
              <a:t>を駆動できる。</a:t>
            </a:r>
            <a:endParaRPr lang="en-US" altLang="ja-JP" smtClean="0"/>
          </a:p>
          <a:p>
            <a:r>
              <a:rPr kumimoji="1" lang="ja-JP" altLang="en-US" smtClean="0"/>
              <a:t>欠点</a:t>
            </a:r>
            <a:endParaRPr kumimoji="1" lang="en-US" altLang="ja-JP" smtClean="0"/>
          </a:p>
          <a:p>
            <a:pPr lvl="1"/>
            <a:r>
              <a:rPr lang="ja-JP" altLang="en-US"/>
              <a:t>ネストすると大変なことに</a:t>
            </a:r>
            <a:r>
              <a:rPr lang="ja-JP" altLang="en-US" smtClean="0"/>
              <a:t>なる</a:t>
            </a:r>
            <a:endParaRPr lang="en-US" altLang="ja-JP" smtClean="0"/>
          </a:p>
          <a:p>
            <a:pPr lvl="2"/>
            <a:r>
              <a:rPr kumimoji="1" lang="en-US" altLang="ja-JP" smtClean="0"/>
              <a:t>Excel </a:t>
            </a:r>
            <a:r>
              <a:rPr kumimoji="1" lang="ja-JP" altLang="en-US" smtClean="0"/>
              <a:t>を扱おうと思うとえらいことに</a:t>
            </a:r>
            <a:r>
              <a:rPr kumimoji="1" lang="en-US" altLang="ja-JP" smtClean="0"/>
              <a:t>……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2. try-catch </a:t>
            </a:r>
            <a:r>
              <a:rPr lang="ja-JP" altLang="en-US" smtClean="0"/>
              <a:t>構文を使う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980728"/>
            <a:ext cx="5731056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disp_obj01 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null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;</a:t>
            </a:r>
          </a:p>
          <a:p>
            <a:pPr defTabSz="432000"/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disp_obj01 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= </a:t>
            </a:r>
            <a:r>
              <a:rPr lang="en-US" altLang="ja-JP" sz="2000" b="1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();</a:t>
            </a:r>
          </a:p>
          <a:p>
            <a:pPr defTabSz="432000"/>
            <a:endParaRPr lang="en-US" altLang="ja-JP" sz="2000" b="1" smtClean="0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Dispose02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disp_obj02 = null;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disp_obj02 = disp_obj01.GetChiled();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finally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if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disp_obj02 !=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null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disp_obj02.Dispose();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}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finally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if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( disp_obj01 != 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null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disp_obj01.Dispose();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endParaRPr lang="en-US" altLang="ja-JP" sz="2000" b="1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}</a:t>
            </a:r>
            <a:endParaRPr kumimoji="1" lang="ja-JP" altLang="en-US" sz="2000" b="1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3. using </a:t>
            </a:r>
            <a:r>
              <a:rPr lang="ja-JP" altLang="en-US" smtClean="0"/>
              <a:t>構文を使う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340768"/>
            <a:ext cx="64636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32000"/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try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using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 disp_obj = </a:t>
            </a:r>
            <a:r>
              <a:rPr lang="en-US" altLang="ja-JP" sz="2000" b="1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new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Dispose01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() )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{</a:t>
            </a:r>
            <a:endParaRPr lang="en-US" altLang="ja-JP" sz="2000" b="1">
              <a:latin typeface="ＭＳ ゴシック" pitchFamily="49" charset="-128"/>
              <a:ea typeface="ＭＳ ゴシック" pitchFamily="49" charset="-128"/>
            </a:endParaRP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( </a:t>
            </a:r>
            <a:r>
              <a:rPr lang="en-US" altLang="ja-JP" sz="2000" b="1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何か処理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);</a:t>
            </a:r>
          </a:p>
          <a:p>
            <a:pPr defTabSz="432000"/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	}</a:t>
            </a:r>
          </a:p>
          <a:p>
            <a:pPr defTabSz="432000"/>
            <a:r>
              <a:rPr kumimoji="1" lang="en-US" altLang="ja-JP" sz="2000" b="1" smtClean="0">
                <a:latin typeface="ＭＳ ゴシック" pitchFamily="49" charset="-128"/>
                <a:ea typeface="ＭＳ ゴシック" pitchFamily="49" charset="-128"/>
              </a:rPr>
              <a:t>}</a:t>
            </a:r>
            <a:r>
              <a:rPr kumimoji="1" lang="en-US" altLang="ja-JP" sz="2000" b="1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</a:rPr>
              <a:t>catch</a:t>
            </a:r>
            <a:r>
              <a:rPr kumimoji="1" lang="en-US" altLang="ja-JP" sz="2000" b="1" smtClean="0">
                <a:latin typeface="ＭＳ ゴシック" pitchFamily="49" charset="-128"/>
                <a:ea typeface="ＭＳ ゴシック" pitchFamily="49" charset="-128"/>
              </a:rPr>
              <a:t>{</a:t>
            </a:r>
          </a:p>
          <a:p>
            <a:pPr defTabSz="432000"/>
            <a:r>
              <a:rPr lang="en-US" altLang="ja-JP" sz="2000" b="1"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2000" b="1" smtClean="0">
                <a:solidFill>
                  <a:srgbClr val="2B91AF"/>
                </a:solidFill>
                <a:latin typeface="ＭＳ ゴシック" pitchFamily="49" charset="-128"/>
                <a:ea typeface="ＭＳ ゴシック" pitchFamily="49" charset="-128"/>
              </a:rPr>
              <a:t>Console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.WriteLine( 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例外処理</a:t>
            </a:r>
            <a:r>
              <a:rPr lang="en-US" altLang="ja-JP" sz="2000" b="1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2000" b="1" smtClean="0">
                <a:latin typeface="ＭＳ ゴシック" pitchFamily="49" charset="-128"/>
                <a:ea typeface="ＭＳ ゴシック" pitchFamily="49" charset="-128"/>
              </a:rPr>
              <a:t> );</a:t>
            </a:r>
          </a:p>
          <a:p>
            <a:pPr defTabSz="432000"/>
            <a:r>
              <a:rPr kumimoji="1" lang="en-US" altLang="ja-JP" sz="2000" b="1">
                <a:latin typeface="ＭＳ ゴシック" pitchFamily="49" charset="-128"/>
                <a:ea typeface="ＭＳ ゴシック" pitchFamily="49" charset="-128"/>
              </a:rPr>
              <a:t>}</a:t>
            </a:r>
            <a:endParaRPr kumimoji="1" lang="ja-JP" altLang="en-US" sz="2000" b="1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名古屋18-0</Template>
  <TotalTime>103</TotalTime>
  <Words>395</Words>
  <Application>Microsoft Office PowerPoint</Application>
  <PresentationFormat>画面に合わせる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スライドマスタT33</vt:lpstr>
      <vt:lpstr>IDisposable を成敗する</vt:lpstr>
      <vt:lpstr>スライド 2</vt:lpstr>
      <vt:lpstr>スライド 3</vt:lpstr>
      <vt:lpstr>1. 普通に Dispose()</vt:lpstr>
      <vt:lpstr>1. 普通に Dispose()</vt:lpstr>
      <vt:lpstr>2. try-catch 構文を使う</vt:lpstr>
      <vt:lpstr>2. try-catch 構文を使う</vt:lpstr>
      <vt:lpstr>2. try-catch 構文を使う</vt:lpstr>
      <vt:lpstr>3. using 構文を使う</vt:lpstr>
      <vt:lpstr>3. using 構文を使う</vt:lpstr>
      <vt:lpstr>3. using 構文を使う</vt:lpstr>
      <vt:lpstr>4. Stack を使う</vt:lpstr>
      <vt:lpstr>4. Stack を使う</vt:lpstr>
      <vt:lpstr>4. Stack を使う</vt:lpstr>
      <vt:lpstr>まとめ</vt:lpstr>
      <vt:lpstr>告知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T.Fukatsu</dc:creator>
  <cp:lastModifiedBy>T.Fukatsu</cp:lastModifiedBy>
  <cp:revision>13</cp:revision>
  <dcterms:created xsi:type="dcterms:W3CDTF">2011-07-09T01:04:52Z</dcterms:created>
  <dcterms:modified xsi:type="dcterms:W3CDTF">2011-07-09T16:09:18Z</dcterms:modified>
</cp:coreProperties>
</file>