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85" r:id="rId2"/>
    <p:sldId id="282" r:id="rId3"/>
    <p:sldId id="266" r:id="rId4"/>
    <p:sldId id="286" r:id="rId5"/>
    <p:sldId id="267" r:id="rId6"/>
    <p:sldId id="268" r:id="rId7"/>
    <p:sldId id="287" r:id="rId8"/>
    <p:sldId id="269" r:id="rId9"/>
    <p:sldId id="270" r:id="rId10"/>
    <p:sldId id="271" r:id="rId11"/>
    <p:sldId id="273" r:id="rId12"/>
    <p:sldId id="274" r:id="rId13"/>
    <p:sldId id="289" r:id="rId14"/>
    <p:sldId id="275" r:id="rId15"/>
    <p:sldId id="293" r:id="rId16"/>
    <p:sldId id="276" r:id="rId17"/>
    <p:sldId id="277" r:id="rId18"/>
    <p:sldId id="278" r:id="rId19"/>
    <p:sldId id="292" r:id="rId20"/>
    <p:sldId id="279" r:id="rId21"/>
    <p:sldId id="288" r:id="rId22"/>
    <p:sldId id="280" r:id="rId23"/>
    <p:sldId id="281" r:id="rId24"/>
    <p:sldId id="291" r:id="rId25"/>
    <p:sldId id="290" r:id="rId26"/>
    <p:sldId id="283" r:id="rId27"/>
    <p:sldId id="284" r:id="rId2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3" autoAdjust="0"/>
  </p:normalViewPr>
  <p:slideViewPr>
    <p:cSldViewPr>
      <p:cViewPr varScale="1">
        <p:scale>
          <a:sx n="71" d="100"/>
          <a:sy n="71" d="100"/>
        </p:scale>
        <p:origin x="-4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92803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482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z="5400" smtClean="0"/>
              <a:t>日本の宇宙開発</a:t>
            </a:r>
            <a:endParaRPr kumimoji="1" lang="ja-JP" altLang="en-US" sz="5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00826" y="4201547"/>
            <a:ext cx="1846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smtClean="0"/>
              <a:t>guicheng</a:t>
            </a:r>
            <a:endParaRPr kumimoji="1" lang="ja-JP" altLang="en-US" sz="320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214422"/>
            <a:ext cx="609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日</a:t>
            </a:r>
            <a:endParaRPr lang="en-US" altLang="ja-JP" smtClean="0"/>
          </a:p>
          <a:p>
            <a:pPr lvl="1"/>
            <a:r>
              <a:rPr kumimoji="1" lang="en-US" altLang="ja-JP" smtClean="0"/>
              <a:t>｢</a:t>
            </a:r>
            <a:r>
              <a:rPr kumimoji="1" lang="ja-JP" altLang="en-US" smtClean="0"/>
              <a:t>イトカワ</a:t>
            </a:r>
            <a:r>
              <a:rPr kumimoji="1" lang="en-US" altLang="ja-JP" smtClean="0"/>
              <a:t>｣</a:t>
            </a:r>
            <a:r>
              <a:rPr kumimoji="1" lang="ja-JP" altLang="en-US" smtClean="0"/>
              <a:t>の全球マッピング完了</a:t>
            </a:r>
            <a:endParaRPr kumimoji="1" lang="en-US" altLang="ja-JP" smtClean="0"/>
          </a:p>
          <a:p>
            <a:r>
              <a:rPr lang="en-US" altLang="ja-JP" smtClean="0"/>
              <a:t>2005</a:t>
            </a:r>
            <a:r>
              <a:rPr lang="ja-JP" altLang="en-US" smtClean="0"/>
              <a:t>年</a:t>
            </a:r>
            <a:r>
              <a:rPr lang="en-US" altLang="ja-JP" smtClean="0"/>
              <a:t>11</a:t>
            </a:r>
            <a:r>
              <a:rPr lang="ja-JP" altLang="en-US" smtClean="0"/>
              <a:t>月</a:t>
            </a:r>
            <a:r>
              <a:rPr lang="en-US" altLang="ja-JP" smtClean="0"/>
              <a:t>4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kumimoji="1" lang="ja-JP" altLang="en-US" smtClean="0"/>
              <a:t>第一回降下リハーサル</a:t>
            </a:r>
            <a:endParaRPr kumimoji="1" lang="en-US" altLang="ja-JP" smtClean="0"/>
          </a:p>
          <a:p>
            <a:r>
              <a:rPr lang="en-US" altLang="ja-JP" smtClean="0"/>
              <a:t>2005</a:t>
            </a:r>
            <a:r>
              <a:rPr lang="ja-JP" altLang="en-US" smtClean="0"/>
              <a:t>年</a:t>
            </a:r>
            <a:r>
              <a:rPr lang="en-US" altLang="ja-JP" smtClean="0"/>
              <a:t>11</a:t>
            </a:r>
            <a:r>
              <a:rPr lang="ja-JP" altLang="en-US" smtClean="0"/>
              <a:t>月</a:t>
            </a:r>
            <a:r>
              <a:rPr lang="en-US" altLang="ja-JP" smtClean="0"/>
              <a:t>9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kumimoji="1" lang="ja-JP" altLang="en-US" smtClean="0"/>
              <a:t>第二回降下リハーサル</a:t>
            </a:r>
            <a:endParaRPr kumimoji="1" lang="en-US" altLang="ja-JP" smtClean="0"/>
          </a:p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第三回降下リハーサル</a:t>
            </a:r>
            <a:endParaRPr lang="en-US" altLang="ja-JP" smtClean="0"/>
          </a:p>
          <a:p>
            <a:pPr lvl="1"/>
            <a:r>
              <a:rPr kumimoji="1" lang="ja-JP" altLang="en-US" smtClean="0"/>
              <a:t>探査ロボット</a:t>
            </a:r>
            <a:r>
              <a:rPr kumimoji="1" lang="en-US" altLang="ja-JP" smtClean="0"/>
              <a:t>｢</a:t>
            </a:r>
            <a:r>
              <a:rPr kumimoji="1" lang="ja-JP" altLang="en-US" smtClean="0"/>
              <a:t>ミネルバ</a:t>
            </a:r>
            <a:r>
              <a:rPr kumimoji="1" lang="en-US" altLang="ja-JP" smtClean="0"/>
              <a:t>｣</a:t>
            </a:r>
            <a:r>
              <a:rPr kumimoji="1" lang="ja-JP" altLang="en-US" smtClean="0"/>
              <a:t>分離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20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6:10 </a:t>
            </a:r>
            <a:r>
              <a:rPr kumimoji="1" lang="ja-JP" altLang="en-US" smtClean="0"/>
              <a:t>タッチダウンに成功</a:t>
            </a:r>
            <a:endParaRPr kumimoji="1" lang="en-US" altLang="ja-JP" smtClean="0"/>
          </a:p>
          <a:p>
            <a:pPr lvl="2"/>
            <a:r>
              <a:rPr lang="ja-JP" altLang="en-US" smtClean="0"/>
              <a:t>小惑星への軟着陸は世界初</a:t>
            </a:r>
            <a:endParaRPr lang="en-US" altLang="ja-JP" smtClean="0"/>
          </a:p>
          <a:p>
            <a:pPr lvl="1"/>
            <a:r>
              <a:rPr kumimoji="1" lang="en-US" altLang="ja-JP" smtClean="0"/>
              <a:t>6:58 </a:t>
            </a:r>
            <a:r>
              <a:rPr kumimoji="1" lang="ja-JP" altLang="en-US" smtClean="0"/>
              <a:t>離陸</a:t>
            </a:r>
            <a:endParaRPr kumimoji="1" lang="en-US" altLang="ja-JP" smtClean="0"/>
          </a:p>
          <a:p>
            <a:pPr lvl="2"/>
            <a:r>
              <a:rPr lang="ja-JP" altLang="en-US" smtClean="0"/>
              <a:t>月以外の天体からの再離陸は世界初</a:t>
            </a:r>
            <a:endParaRPr lang="en-US" altLang="ja-JP" smtClean="0"/>
          </a:p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26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7:04 </a:t>
            </a:r>
            <a:r>
              <a:rPr kumimoji="1" lang="ja-JP" altLang="en-US" smtClean="0"/>
              <a:t>二回目のタッチダウンに成功</a:t>
            </a:r>
            <a:endParaRPr kumimoji="1" lang="en-US" altLang="ja-JP" smtClean="0"/>
          </a:p>
          <a:p>
            <a:pPr lvl="1"/>
            <a:r>
              <a:rPr lang="en-US" altLang="ja-JP" smtClean="0"/>
              <a:t>11:00 </a:t>
            </a:r>
            <a:r>
              <a:rPr lang="ja-JP" altLang="en-US" smtClean="0"/>
              <a:t>化学スラスタにトラブル発生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27</a:t>
            </a:r>
            <a:r>
              <a:rPr kumimoji="1" lang="ja-JP" altLang="en-US" smtClean="0"/>
              <a:t>日～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化学スラスタ用燃料の漏洩により、探査機の温度低下、バッテリの過放電、電源系のリセット、姿勢の乱れなどが発生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609" y="3071810"/>
            <a:ext cx="793678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あきらめるのはまだ早い！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0355" y="4357694"/>
            <a:ext cx="75632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イオンエンジンから生ガス吹けば、</a:t>
            </a:r>
            <a:endParaRPr kumimoji="1" lang="en-US" altLang="ja-JP" sz="4000" smtClean="0"/>
          </a:p>
          <a:p>
            <a:pPr algn="ctr"/>
            <a:r>
              <a:rPr kumimoji="1" lang="ja-JP" altLang="en-US" sz="4000" smtClean="0"/>
              <a:t>とりあえず姿勢は制御できる！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イオンエンジンの概要</a:t>
            </a:r>
            <a:endParaRPr kumimoji="1" lang="ja-JP" altLang="en-US"/>
          </a:p>
        </p:txBody>
      </p:sp>
      <p:grpSp>
        <p:nvGrpSpPr>
          <p:cNvPr id="53" name="グループ化 52"/>
          <p:cNvGrpSpPr/>
          <p:nvPr/>
        </p:nvGrpSpPr>
        <p:grpSpPr>
          <a:xfrm>
            <a:off x="3857620" y="2071678"/>
            <a:ext cx="882626" cy="2571768"/>
            <a:chOff x="3071802" y="2071678"/>
            <a:chExt cx="882626" cy="2571768"/>
          </a:xfrm>
        </p:grpSpPr>
        <p:sp>
          <p:nvSpPr>
            <p:cNvPr id="7" name="正方形/長方形 6"/>
            <p:cNvSpPr/>
            <p:nvPr/>
          </p:nvSpPr>
          <p:spPr>
            <a:xfrm rot="19680956">
              <a:off x="3071802" y="2519710"/>
              <a:ext cx="663044" cy="1755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597238" y="2071678"/>
              <a:ext cx="357190" cy="25717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台形 5"/>
            <p:cNvSpPr/>
            <p:nvPr/>
          </p:nvSpPr>
          <p:spPr>
            <a:xfrm rot="5400000">
              <a:off x="2632825" y="3607595"/>
              <a:ext cx="1643074" cy="285752"/>
            </a:xfrm>
            <a:prstGeom prst="trapezoid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円/楕円 8"/>
          <p:cNvSpPr/>
          <p:nvPr/>
        </p:nvSpPr>
        <p:spPr>
          <a:xfrm>
            <a:off x="5929322" y="350043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Xe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6572264" y="2500306"/>
            <a:ext cx="804866" cy="947742"/>
            <a:chOff x="6429388" y="2714620"/>
            <a:chExt cx="804866" cy="947742"/>
          </a:xfrm>
        </p:grpSpPr>
        <p:cxnSp>
          <p:nvCxnSpPr>
            <p:cNvPr id="11" name="曲線コネクタ 10"/>
            <p:cNvCxnSpPr/>
            <p:nvPr/>
          </p:nvCxnSpPr>
          <p:spPr>
            <a:xfrm rot="5400000">
              <a:off x="6357950" y="2786058"/>
              <a:ext cx="642942" cy="50006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/>
            <p:nvPr/>
          </p:nvCxnSpPr>
          <p:spPr>
            <a:xfrm rot="5400000">
              <a:off x="6510350" y="2938458"/>
              <a:ext cx="642942" cy="50006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曲線コネクタ 16"/>
            <p:cNvCxnSpPr/>
            <p:nvPr/>
          </p:nvCxnSpPr>
          <p:spPr>
            <a:xfrm rot="5400000">
              <a:off x="6662750" y="3090858"/>
              <a:ext cx="642942" cy="50006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/>
          <p:cNvSpPr txBox="1"/>
          <p:nvPr/>
        </p:nvSpPr>
        <p:spPr>
          <a:xfrm>
            <a:off x="7000892" y="2214554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マイクロ波</a:t>
            </a:r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715140" y="3643314"/>
            <a:ext cx="214314" cy="2143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＋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715008" y="2000240"/>
            <a:ext cx="214314" cy="2143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－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 rot="14870581">
            <a:off x="5530590" y="2615644"/>
            <a:ext cx="100013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/>
          <p:cNvGrpSpPr/>
          <p:nvPr/>
        </p:nvGrpSpPr>
        <p:grpSpPr>
          <a:xfrm>
            <a:off x="6211685" y="4501364"/>
            <a:ext cx="287340" cy="571504"/>
            <a:chOff x="5425867" y="4501364"/>
            <a:chExt cx="287340" cy="571504"/>
          </a:xfrm>
        </p:grpSpPr>
        <p:cxnSp>
          <p:nvCxnSpPr>
            <p:cNvPr id="23" name="直線矢印コネクタ 22"/>
            <p:cNvCxnSpPr/>
            <p:nvPr/>
          </p:nvCxnSpPr>
          <p:spPr>
            <a:xfrm rot="5400000" flipH="1" flipV="1">
              <a:off x="5140909" y="4786322"/>
              <a:ext cx="5715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rot="5400000" flipH="1" flipV="1">
              <a:off x="5283785" y="4786322"/>
              <a:ext cx="5715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rot="5400000" flipH="1" flipV="1">
              <a:off x="5426661" y="4786322"/>
              <a:ext cx="5715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6068809" y="52149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磁場</a:t>
            </a:r>
            <a:endParaRPr kumimoji="1" lang="ja-JP" altLang="en-US"/>
          </a:p>
        </p:txBody>
      </p:sp>
      <p:grpSp>
        <p:nvGrpSpPr>
          <p:cNvPr id="52" name="グループ化 51"/>
          <p:cNvGrpSpPr/>
          <p:nvPr/>
        </p:nvGrpSpPr>
        <p:grpSpPr>
          <a:xfrm>
            <a:off x="4786314" y="3643314"/>
            <a:ext cx="1071570" cy="869398"/>
            <a:chOff x="4000496" y="3643314"/>
            <a:chExt cx="1071570" cy="869398"/>
          </a:xfrm>
        </p:grpSpPr>
        <p:sp>
          <p:nvSpPr>
            <p:cNvPr id="30" name="左矢印 29"/>
            <p:cNvSpPr/>
            <p:nvPr/>
          </p:nvSpPr>
          <p:spPr>
            <a:xfrm>
              <a:off x="4000496" y="3643314"/>
              <a:ext cx="1071570" cy="5000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286248" y="414338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加速</a:t>
              </a:r>
              <a:endParaRPr kumimoji="1" lang="ja-JP" altLang="en-US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2285984" y="2714620"/>
            <a:ext cx="1357322" cy="2000264"/>
            <a:chOff x="1500166" y="2714620"/>
            <a:chExt cx="1357322" cy="2000264"/>
          </a:xfrm>
        </p:grpSpPr>
        <p:cxnSp>
          <p:nvCxnSpPr>
            <p:cNvPr id="33" name="直線矢印コネクタ 32"/>
            <p:cNvCxnSpPr/>
            <p:nvPr/>
          </p:nvCxnSpPr>
          <p:spPr>
            <a:xfrm rot="10800000">
              <a:off x="1643042" y="2714620"/>
              <a:ext cx="1214446" cy="8572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rot="10800000">
              <a:off x="1500166" y="3357562"/>
              <a:ext cx="1357322" cy="42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rot="10800000" flipV="1">
              <a:off x="1500166" y="4000504"/>
              <a:ext cx="1357322" cy="7143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 rot="10800000" flipV="1">
              <a:off x="1500166" y="4286256"/>
              <a:ext cx="1357322" cy="42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右カーブ矢印 46"/>
          <p:cNvSpPr/>
          <p:nvPr/>
        </p:nvSpPr>
        <p:spPr>
          <a:xfrm rot="5805223">
            <a:off x="4482962" y="1437566"/>
            <a:ext cx="1071570" cy="264320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左矢印 47"/>
          <p:cNvSpPr/>
          <p:nvPr/>
        </p:nvSpPr>
        <p:spPr>
          <a:xfrm rot="20317669">
            <a:off x="3363039" y="2316303"/>
            <a:ext cx="2111925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左矢印 48"/>
          <p:cNvSpPr/>
          <p:nvPr/>
        </p:nvSpPr>
        <p:spPr>
          <a:xfrm>
            <a:off x="2000232" y="3500438"/>
            <a:ext cx="1714512" cy="7143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14414" y="36433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収束</a:t>
            </a:r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43174" y="48577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拡散</a:t>
            </a:r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28992" y="192880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中和器</a:t>
            </a:r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28992" y="4786322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イオン源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15" grpId="0" animBg="1"/>
      <p:bldP spid="15" grpId="1" animBg="1"/>
      <p:bldP spid="29" grpId="0"/>
      <p:bldP spid="47" grpId="0" animBg="1"/>
      <p:bldP spid="47" grpId="1" animBg="1"/>
      <p:bldP spid="48" grpId="0" animBg="1"/>
      <p:bldP spid="49" grpId="0" animBg="1"/>
      <p:bldP spid="32" grpId="0"/>
      <p:bldP spid="35" grpId="0"/>
      <p:bldP spid="3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8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再度の燃料漏れ発生</a:t>
            </a:r>
            <a:endParaRPr lang="en-US" altLang="ja-JP" smtClean="0"/>
          </a:p>
          <a:p>
            <a:pPr lvl="1"/>
            <a:r>
              <a:rPr kumimoji="1" lang="en-US" altLang="ja-JP" smtClean="0"/>
              <a:t>｢</a:t>
            </a:r>
            <a:r>
              <a:rPr kumimoji="1" lang="ja-JP" altLang="en-US" smtClean="0"/>
              <a:t>はやぶさ</a:t>
            </a:r>
            <a:r>
              <a:rPr kumimoji="1" lang="en-US" altLang="ja-JP" smtClean="0"/>
              <a:t>｣</a:t>
            </a:r>
            <a:r>
              <a:rPr kumimoji="1" lang="ja-JP" altLang="en-US" smtClean="0"/>
              <a:t>の姿勢が大きく乱れ、地球との交信が途絶える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7795" y="3071810"/>
            <a:ext cx="730841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こんなこともあろうかと！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6116" y="4357694"/>
            <a:ext cx="73917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ほっとけば地球を向いて安定する</a:t>
            </a:r>
            <a:r>
              <a:rPr kumimoji="1" lang="en-US" altLang="ja-JP" sz="4000" smtClean="0"/>
              <a:t/>
            </a:r>
            <a:br>
              <a:rPr kumimoji="1" lang="en-US" altLang="ja-JP" sz="4000" smtClean="0"/>
            </a:br>
            <a:r>
              <a:rPr kumimoji="1" lang="ja-JP" altLang="en-US" sz="4000" smtClean="0"/>
              <a:t>ように設計しておきました！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2006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23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はやぶさからのビーコンを受信</a:t>
            </a:r>
            <a:endParaRPr lang="en-US" altLang="ja-JP" smtClean="0"/>
          </a:p>
          <a:p>
            <a:pPr lvl="1"/>
            <a:r>
              <a:rPr kumimoji="1" lang="ja-JP" altLang="en-US" smtClean="0"/>
              <a:t>「</a:t>
            </a:r>
            <a:r>
              <a:rPr lang="ja-JP" altLang="en-US" smtClean="0"/>
              <a:t>間違いではないかと、地上局のアンテナをわざと振って、確かに「はやぶさ」がいるべき方向からの電波だと、いわば自らのほおをつねって確認した</a:t>
            </a:r>
            <a:r>
              <a:rPr kumimoji="1" lang="ja-JP" altLang="en-US" smtClean="0"/>
              <a:t>」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スーパーバイザー </a:t>
            </a:r>
            <a:r>
              <a:rPr lang="ja-JP" altLang="en-US" smtClean="0"/>
              <a:t>西山</a:t>
            </a:r>
            <a:r>
              <a:rPr lang="ja-JP" altLang="en-US" smtClean="0"/>
              <a:t>和孝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2006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23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通信できるようにはなったが、スピンがひどくてコマンドが通りにくい</a:t>
            </a:r>
            <a:endParaRPr lang="en-US" altLang="ja-JP" smtClean="0"/>
          </a:p>
          <a:p>
            <a:pPr lvl="1"/>
            <a:r>
              <a:rPr lang="ja-JP" altLang="en-US" smtClean="0"/>
              <a:t>ビットレートも低すぎる</a:t>
            </a:r>
            <a:endParaRPr lang="en-US" altLang="ja-JP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609" y="3220050"/>
            <a:ext cx="793678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あきらめるのはまだ早い！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8264" y="4357694"/>
            <a:ext cx="80874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スピンを予測してコマンド通せ！</a:t>
            </a:r>
            <a:endParaRPr kumimoji="1" lang="en-US" altLang="ja-JP" sz="4000" smtClean="0"/>
          </a:p>
          <a:p>
            <a:pPr algn="ctr"/>
            <a:r>
              <a:rPr lang="en-US" altLang="ja-JP" sz="4000" smtClean="0"/>
              <a:t>｢</a:t>
            </a:r>
            <a:r>
              <a:rPr lang="ja-JP" altLang="en-US" sz="4000" smtClean="0"/>
              <a:t>はやぶさ</a:t>
            </a:r>
            <a:r>
              <a:rPr lang="en-US" altLang="ja-JP" sz="4000" smtClean="0"/>
              <a:t>｣</a:t>
            </a:r>
            <a:r>
              <a:rPr lang="ja-JP" altLang="en-US" sz="4000" smtClean="0"/>
              <a:t>の自律判断機能を使え！</a:t>
            </a:r>
            <a:endParaRPr lang="en-US" altLang="ja-JP" sz="4000" smtClean="0"/>
          </a:p>
          <a:p>
            <a:pPr algn="ctr"/>
            <a:r>
              <a:rPr kumimoji="1" lang="en-US" altLang="ja-JP" sz="4000" smtClean="0"/>
              <a:t>1bit </a:t>
            </a:r>
            <a:r>
              <a:rPr lang="ja-JP" altLang="en-US" sz="4000" smtClean="0"/>
              <a:t>通信だ！！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2006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26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en-US" altLang="ja-JP" smtClean="0"/>
              <a:t>｢</a:t>
            </a:r>
            <a:r>
              <a:rPr lang="ja-JP" altLang="en-US" smtClean="0"/>
              <a:t>はやぶさ</a:t>
            </a:r>
            <a:r>
              <a:rPr lang="en-US" altLang="ja-JP" smtClean="0"/>
              <a:t>｣</a:t>
            </a:r>
            <a:r>
              <a:rPr lang="ja-JP" altLang="en-US" smtClean="0"/>
              <a:t>の状況が少しずつ明らかになる</a:t>
            </a:r>
            <a:endParaRPr lang="en-US" altLang="ja-JP" smtClean="0"/>
          </a:p>
          <a:p>
            <a:pPr lvl="2"/>
            <a:r>
              <a:rPr kumimoji="1" lang="ja-JP" altLang="en-US" smtClean="0"/>
              <a:t>いったん、電源が完全に落ちた模様</a:t>
            </a:r>
            <a:endParaRPr kumimoji="1" lang="en-US" altLang="ja-JP" smtClean="0"/>
          </a:p>
          <a:p>
            <a:pPr lvl="2"/>
            <a:r>
              <a:rPr lang="ja-JP" altLang="en-US" smtClean="0"/>
              <a:t>リチウムイオン電池は完全に放電しきった状態</a:t>
            </a:r>
            <a:endParaRPr lang="en-US" altLang="ja-JP" smtClean="0"/>
          </a:p>
          <a:p>
            <a:pPr lvl="3"/>
            <a:r>
              <a:rPr kumimoji="1" lang="ja-JP" altLang="en-US" smtClean="0"/>
              <a:t>さらに、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セル中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セルが使用不能</a:t>
            </a:r>
            <a:endParaRPr kumimoji="1" lang="en-US" altLang="ja-JP" smtClean="0"/>
          </a:p>
          <a:p>
            <a:pPr lvl="2"/>
            <a:r>
              <a:rPr lang="ja-JP" altLang="en-US" smtClean="0"/>
              <a:t>化学スラスタ用燃料の他、酸化剤も完全に喪失</a:t>
            </a:r>
            <a:endParaRPr lang="en-US" altLang="ja-JP" smtClean="0"/>
          </a:p>
          <a:p>
            <a:pPr lvl="2"/>
            <a:r>
              <a:rPr kumimoji="1" lang="ja-JP" altLang="en-US" smtClean="0"/>
              <a:t>それでも、イオンエンジン用のキセノンガスだけは十分に残っているようだ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2006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5</a:t>
            </a:r>
            <a:r>
              <a:rPr kumimoji="1" lang="ja-JP" altLang="en-US" smtClean="0"/>
              <a:t>月上旬</a:t>
            </a:r>
            <a:endParaRPr kumimoji="1" lang="en-US" altLang="ja-JP" smtClean="0"/>
          </a:p>
          <a:p>
            <a:pPr lvl="1"/>
            <a:r>
              <a:rPr lang="ja-JP" altLang="en-US" smtClean="0"/>
              <a:t>サンプルカプセルの蓋が閉じていないことが判明</a:t>
            </a:r>
            <a:endParaRPr lang="en-US" altLang="ja-JP" smtClean="0"/>
          </a:p>
          <a:p>
            <a:pPr lvl="1"/>
            <a:r>
              <a:rPr kumimoji="1" lang="ja-JP" altLang="en-US" smtClean="0"/>
              <a:t>蓋を閉じるには電力が必要だが、バッテリは放電しきっている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過放電状態から充電すると、爆発の危険がある</a:t>
            </a:r>
            <a:endParaRPr kumimoji="1" lang="en-US" altLang="ja-JP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6380" y="3643314"/>
            <a:ext cx="6691254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もはやこれまでか</a:t>
            </a:r>
            <a:r>
              <a:rPr kumimoji="1" lang="en-US" altLang="ja-JP" sz="5400" smtClean="0">
                <a:solidFill>
                  <a:srgbClr val="FF0000"/>
                </a:solidFill>
              </a:rPr>
              <a:t>……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5674" y="4643446"/>
            <a:ext cx="61526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バイパス回路がバッテリを</a:t>
            </a:r>
            <a:endParaRPr kumimoji="1" lang="en-US" altLang="ja-JP" sz="4000" smtClean="0"/>
          </a:p>
          <a:p>
            <a:pPr algn="ctr"/>
            <a:r>
              <a:rPr kumimoji="1" lang="ja-JP" altLang="en-US" sz="4000" smtClean="0"/>
              <a:t>生かしておいてくれました！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2006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7</a:t>
            </a:r>
            <a:r>
              <a:rPr kumimoji="1" lang="ja-JP" altLang="en-US" smtClean="0"/>
              <a:t>月～</a:t>
            </a:r>
            <a:r>
              <a:rPr kumimoji="1" lang="en-US" altLang="ja-JP" smtClean="0"/>
              <a:t>9</a:t>
            </a:r>
            <a:r>
              <a:rPr kumimoji="1" lang="ja-JP" altLang="en-US" smtClean="0"/>
              <a:t>月</a:t>
            </a:r>
            <a:endParaRPr kumimoji="1" lang="en-US" altLang="ja-JP" smtClean="0"/>
          </a:p>
          <a:p>
            <a:pPr lvl="1"/>
            <a:r>
              <a:rPr lang="en-US" altLang="ja-JP" smtClean="0"/>
              <a:t>2</a:t>
            </a:r>
            <a:r>
              <a:rPr lang="ja-JP" altLang="en-US" smtClean="0"/>
              <a:t>ヶ月かけて充電</a:t>
            </a:r>
            <a:endParaRPr lang="en-US" altLang="ja-JP" smtClean="0"/>
          </a:p>
          <a:p>
            <a:pPr lvl="2"/>
            <a:r>
              <a:rPr lang="ja-JP" altLang="en-US" smtClean="0"/>
              <a:t>バイパス回路を利用して、少しずつ充電していった。</a:t>
            </a:r>
            <a:endParaRPr kumimoji="1" lang="en-US" altLang="ja-JP" sz="1600" smtClean="0"/>
          </a:p>
          <a:p>
            <a:r>
              <a:rPr lang="en-US" altLang="ja-JP" smtClean="0"/>
              <a:t>2007</a:t>
            </a:r>
            <a:r>
              <a:rPr lang="ja-JP" altLang="en-US" smtClean="0"/>
              <a:t>年</a:t>
            </a:r>
            <a:r>
              <a:rPr lang="en-US" altLang="ja-JP" smtClean="0"/>
              <a:t>1</a:t>
            </a:r>
            <a:r>
              <a:rPr lang="ja-JP" altLang="en-US" smtClean="0"/>
              <a:t>月</a:t>
            </a:r>
            <a:r>
              <a:rPr lang="en-US" altLang="ja-JP" smtClean="0"/>
              <a:t>17</a:t>
            </a:r>
            <a:r>
              <a:rPr lang="ja-JP" altLang="en-US" smtClean="0"/>
              <a:t>日～</a:t>
            </a:r>
            <a:r>
              <a:rPr lang="en-US" altLang="ja-JP" smtClean="0"/>
              <a:t>18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lang="ja-JP" altLang="en-US" smtClean="0"/>
              <a:t>サンプルカプセルの</a:t>
            </a:r>
            <a:r>
              <a:rPr lang="ja-JP" altLang="en-US" smtClean="0"/>
              <a:t>蓋閉め作業成功</a:t>
            </a:r>
            <a:endParaRPr lang="en-US" altLang="ja-JP" smtClean="0"/>
          </a:p>
          <a:p>
            <a:pPr lvl="2"/>
            <a:r>
              <a:rPr kumimoji="1" lang="ja-JP" altLang="en-US" smtClean="0"/>
              <a:t>電力収支と位置の関係で、ここまで遅らせた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9672" y="4714884"/>
            <a:ext cx="7404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電池の充電と蓋閉め運用の詳細</a:t>
            </a:r>
            <a:r>
              <a:rPr lang="ja-JP" altLang="en-US" smtClean="0"/>
              <a:t>は下記</a:t>
            </a:r>
            <a:r>
              <a:rPr lang="en-US" altLang="ja-JP" smtClean="0"/>
              <a:t>URL</a:t>
            </a:r>
            <a:r>
              <a:rPr lang="ja-JP" altLang="en-US" smtClean="0"/>
              <a:t>を</a:t>
            </a:r>
            <a:r>
              <a:rPr lang="ja-JP" altLang="en-US" smtClean="0"/>
              <a:t>参照</a:t>
            </a:r>
            <a:r>
              <a:rPr lang="ja-JP" altLang="en-US" smtClean="0"/>
              <a:t>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　　</a:t>
            </a:r>
            <a:r>
              <a:rPr lang="en-US" altLang="ja-JP" smtClean="0"/>
              <a:t>http</a:t>
            </a:r>
            <a:r>
              <a:rPr lang="en-US" altLang="ja-JP" smtClean="0"/>
              <a:t>://</a:t>
            </a:r>
            <a:r>
              <a:rPr lang="en-US" altLang="ja-JP" smtClean="0"/>
              <a:t>www.isas.jaxa.jp/j/mailmaga/backnumber/2007/back163.shtml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　　</a:t>
            </a:r>
            <a:r>
              <a:rPr lang="en-US" altLang="ja-JP" smtClean="0"/>
              <a:t>http</a:t>
            </a:r>
            <a:r>
              <a:rPr lang="en-US" altLang="ja-JP" smtClean="0"/>
              <a:t>://</a:t>
            </a:r>
            <a:r>
              <a:rPr lang="en-US" altLang="ja-JP" smtClean="0"/>
              <a:t>www.isas.jaxa.jp/j/topics/topics/2007/0130.shtml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自己紹介</a:t>
            </a:r>
            <a:endParaRPr kumimoji="1" lang="ja-JP" altLang="en-US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HN: guicheng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専攻</a:t>
            </a: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分析化学 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水溶液中の超微量金属の定量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趣味</a:t>
            </a: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天文 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低軌道から太陽系外縁くらいまで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本職</a:t>
            </a: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プログラマ 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(AutoCAD </a:t>
            </a:r>
            <a:r>
              <a:rPr kumimoji="1" lang="ja-JP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のカスタマイズ</a:t>
            </a:r>
            <a:r>
              <a:rPr kumimoji="1" lang="en-US" altLang="ja-JP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2007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月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姿勢制御用化学エンジンは</a:t>
            </a:r>
            <a:r>
              <a:rPr kumimoji="1" lang="ja-JP" altLang="en-US" smtClean="0"/>
              <a:t>全損状態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姿勢制御のためには、</a:t>
            </a:r>
            <a:r>
              <a:rPr kumimoji="1" lang="en-US" altLang="ja-JP" smtClean="0"/>
              <a:t>RW</a:t>
            </a:r>
            <a:r>
              <a:rPr kumimoji="1" lang="ja-JP" altLang="en-US" smtClean="0"/>
              <a:t>、イオンエンジンの他にもう一つ</a:t>
            </a:r>
            <a:r>
              <a:rPr kumimoji="1" lang="en-US" altLang="ja-JP" smtClean="0"/>
              <a:t>｢</a:t>
            </a:r>
            <a:r>
              <a:rPr kumimoji="1" lang="ja-JP" altLang="en-US" smtClean="0"/>
              <a:t>何か</a:t>
            </a:r>
            <a:r>
              <a:rPr kumimoji="1" lang="en-US" altLang="ja-JP" smtClean="0"/>
              <a:t>｣</a:t>
            </a:r>
            <a:r>
              <a:rPr kumimoji="1" lang="ja-JP" altLang="en-US" smtClean="0"/>
              <a:t>が必要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609" y="3071810"/>
            <a:ext cx="793678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あきらめるのはまだ早い！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22363" y="4357694"/>
            <a:ext cx="66992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太陽光圧を姿勢制御に使え！</a:t>
            </a:r>
            <a:r>
              <a:rPr kumimoji="1" lang="en-US" altLang="ja-JP" sz="4000" smtClean="0"/>
              <a:t/>
            </a:r>
            <a:br>
              <a:rPr kumimoji="1" lang="en-US" altLang="ja-JP" sz="4000" smtClean="0"/>
            </a:br>
            <a:r>
              <a:rPr lang="ja-JP" altLang="en-US" sz="4000" smtClean="0"/>
              <a:t>ソーラーセイルだ！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ソーラーセイルって何？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571868" y="1107265"/>
            <a:ext cx="214314" cy="27860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左矢印 4"/>
          <p:cNvSpPr/>
          <p:nvPr/>
        </p:nvSpPr>
        <p:spPr>
          <a:xfrm>
            <a:off x="4643438" y="1928802"/>
            <a:ext cx="2071702" cy="1143008"/>
          </a:xfrm>
          <a:prstGeom prst="leftArrow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光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左矢印 5"/>
          <p:cNvSpPr/>
          <p:nvPr/>
        </p:nvSpPr>
        <p:spPr>
          <a:xfrm>
            <a:off x="2000232" y="2178835"/>
            <a:ext cx="1571636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力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42122" y="396478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鏡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16090" y="4429132"/>
            <a:ext cx="5711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smtClean="0"/>
              <a:t>太陽の光を帆に受けて加速する</a:t>
            </a:r>
            <a:endParaRPr kumimoji="1" lang="en-US" altLang="ja-JP" sz="320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4933" y="5072074"/>
            <a:ext cx="7374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太陽光圧による姿勢制御は「マリナー</a:t>
            </a:r>
            <a:r>
              <a:rPr kumimoji="1" lang="en-US" altLang="ja-JP" smtClean="0"/>
              <a:t>10</a:t>
            </a:r>
            <a:r>
              <a:rPr kumimoji="1" lang="ja-JP" altLang="en-US" smtClean="0"/>
              <a:t>号」が世界初</a:t>
            </a:r>
            <a:r>
              <a:rPr kumimoji="1" lang="en-US" altLang="ja-JP" smtClean="0"/>
              <a:t>(1970</a:t>
            </a:r>
            <a:r>
              <a:rPr kumimoji="1" lang="ja-JP" altLang="en-US" smtClean="0"/>
              <a:t>年代</a:t>
            </a:r>
            <a:r>
              <a:rPr kumimoji="1" lang="en-US" altLang="ja-JP" smtClean="0"/>
              <a:t>)</a:t>
            </a:r>
          </a:p>
          <a:p>
            <a:r>
              <a:rPr kumimoji="1" lang="ja-JP" altLang="en-US" smtClean="0"/>
              <a:t>本物の太陽光圧</a:t>
            </a:r>
            <a:r>
              <a:rPr kumimoji="1" lang="ja-JP" altLang="en-US" smtClean="0"/>
              <a:t>推進は日本の「イカロス」が世界初</a:t>
            </a:r>
            <a:r>
              <a:rPr kumimoji="1" lang="en-US" altLang="ja-JP" smtClean="0"/>
              <a:t>(</a:t>
            </a:r>
            <a:r>
              <a:rPr lang="en-US" altLang="ja-JP" smtClean="0"/>
              <a:t>2010</a:t>
            </a:r>
            <a:r>
              <a:rPr lang="ja-JP" altLang="en-US" smtClean="0"/>
              <a:t>年打ち上げ予定</a:t>
            </a:r>
            <a:r>
              <a:rPr lang="en-US" altLang="ja-JP" smtClean="0"/>
              <a:t>)</a:t>
            </a:r>
            <a:endParaRPr kumimoji="1" lang="en-US" altLang="ja-JP" smtClean="0"/>
          </a:p>
          <a:p>
            <a:r>
              <a:rPr kumimoji="1" lang="ja-JP" altLang="en-US" smtClean="0"/>
              <a:t>なお、イカロス</a:t>
            </a:r>
            <a:r>
              <a:rPr kumimoji="1" lang="ja-JP" altLang="en-US" smtClean="0"/>
              <a:t>には「はやぶさ」</a:t>
            </a:r>
            <a:r>
              <a:rPr kumimoji="1" lang="ja-JP" altLang="en-US" smtClean="0"/>
              <a:t>の運用データが生かされている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2007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月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｢</a:t>
            </a:r>
            <a:r>
              <a:rPr kumimoji="1" lang="ja-JP" altLang="en-US" smtClean="0"/>
              <a:t>イトカワ</a:t>
            </a:r>
            <a:r>
              <a:rPr kumimoji="1" lang="en-US" altLang="ja-JP" smtClean="0"/>
              <a:t>｣</a:t>
            </a:r>
            <a:r>
              <a:rPr kumimoji="1" lang="ja-JP" altLang="en-US" smtClean="0"/>
              <a:t>の軌道を</a:t>
            </a:r>
            <a:r>
              <a:rPr kumimoji="1" lang="ja-JP" altLang="en-US" smtClean="0"/>
              <a:t>離脱、</a:t>
            </a:r>
            <a:r>
              <a:rPr lang="ja-JP" altLang="en-US" smtClean="0"/>
              <a:t>地球</a:t>
            </a:r>
            <a:r>
              <a:rPr lang="ja-JP" altLang="en-US" smtClean="0"/>
              <a:t>帰還の旅に着く</a:t>
            </a:r>
            <a:endParaRPr lang="en-US" altLang="ja-JP" smtClean="0"/>
          </a:p>
          <a:p>
            <a:pPr lvl="1"/>
            <a:r>
              <a:rPr lang="ja-JP" altLang="en-US" smtClean="0"/>
              <a:t>到着予定は</a:t>
            </a:r>
            <a:r>
              <a:rPr lang="en-US" altLang="ja-JP" smtClean="0"/>
              <a:t>2010</a:t>
            </a:r>
            <a:r>
              <a:rPr lang="ja-JP" altLang="en-US" smtClean="0"/>
              <a:t>年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endParaRPr lang="en-US" altLang="ja-JP" smtClean="0"/>
          </a:p>
          <a:p>
            <a:pPr lvl="1"/>
            <a:r>
              <a:rPr kumimoji="1" lang="ja-JP" altLang="en-US" smtClean="0"/>
              <a:t>イオンエンジン</a:t>
            </a:r>
            <a:r>
              <a:rPr lang="en-US" altLang="ja-JP" smtClean="0"/>
              <a:t>4</a:t>
            </a:r>
            <a:r>
              <a:rPr lang="ja-JP" altLang="en-US" smtClean="0"/>
              <a:t>基のうち</a:t>
            </a:r>
            <a:r>
              <a:rPr lang="en-US" altLang="ja-JP" smtClean="0"/>
              <a:t>2</a:t>
            </a:r>
            <a:r>
              <a:rPr lang="ja-JP" altLang="en-US" smtClean="0"/>
              <a:t>基が生きていれば地球に帰ってこれる計算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2009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9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イオンエンジン</a:t>
            </a:r>
            <a:r>
              <a:rPr lang="en-US" altLang="ja-JP" smtClean="0"/>
              <a:t>4</a:t>
            </a:r>
            <a:r>
              <a:rPr lang="ja-JP" altLang="en-US" smtClean="0"/>
              <a:t>基中</a:t>
            </a:r>
            <a:r>
              <a:rPr lang="en-US" altLang="ja-JP" smtClean="0"/>
              <a:t>3</a:t>
            </a:r>
            <a:r>
              <a:rPr lang="ja-JP" altLang="en-US" smtClean="0"/>
              <a:t>基が単独運転不能</a:t>
            </a:r>
            <a:endParaRPr lang="en-US" altLang="ja-JP" smtClean="0"/>
          </a:p>
          <a:p>
            <a:pPr lvl="1"/>
            <a:r>
              <a:rPr kumimoji="1" lang="ja-JP" altLang="en-US" smtClean="0"/>
              <a:t>まともに動くのは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基だけ</a:t>
            </a:r>
            <a:endParaRPr kumimoji="1" lang="en-US" altLang="ja-JP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7795" y="3071810"/>
            <a:ext cx="730841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こんなこともあろうかと！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22179" y="4357694"/>
            <a:ext cx="68996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smtClean="0"/>
              <a:t>ニコイチ運用できるように</a:t>
            </a:r>
            <a:endParaRPr kumimoji="1" lang="en-US" altLang="ja-JP" sz="4000" smtClean="0"/>
          </a:p>
          <a:p>
            <a:pPr algn="ctr"/>
            <a:r>
              <a:rPr kumimoji="1" lang="ja-JP" altLang="en-US" sz="4000" smtClean="0"/>
              <a:t>電源回路を組んでおきました！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イオンエンジンの状態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00034" y="1928802"/>
            <a:ext cx="2786082" cy="278608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892943" y="2357430"/>
            <a:ext cx="2000264" cy="1928826"/>
            <a:chOff x="3428992" y="2285992"/>
            <a:chExt cx="2000264" cy="1928826"/>
          </a:xfrm>
        </p:grpSpPr>
        <p:sp>
          <p:nvSpPr>
            <p:cNvPr id="5" name="円/楕円 4"/>
            <p:cNvSpPr/>
            <p:nvPr/>
          </p:nvSpPr>
          <p:spPr>
            <a:xfrm>
              <a:off x="3428992" y="2285992"/>
              <a:ext cx="785818" cy="78581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smtClean="0">
                  <a:solidFill>
                    <a:schemeClr val="tx1"/>
                  </a:solidFill>
                </a:rPr>
                <a:t>A</a:t>
              </a:r>
              <a:endParaRPr kumimoji="1" lang="ja-JP" altLang="en-US" sz="2800">
                <a:solidFill>
                  <a:schemeClr val="tx1"/>
                </a:solidFill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4643438" y="2285992"/>
              <a:ext cx="785818" cy="78581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smtClean="0">
                  <a:solidFill>
                    <a:schemeClr val="tx1"/>
                  </a:solidFill>
                </a:rPr>
                <a:t>B</a:t>
              </a:r>
              <a:endParaRPr kumimoji="1" lang="ja-JP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3428992" y="3429000"/>
              <a:ext cx="785818" cy="78581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smtClean="0">
                  <a:solidFill>
                    <a:schemeClr val="tx1"/>
                  </a:solidFill>
                </a:rPr>
                <a:t>C</a:t>
              </a:r>
              <a:endParaRPr kumimoji="1" lang="ja-JP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4643438" y="3429000"/>
              <a:ext cx="785818" cy="78581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smtClean="0">
                  <a:solidFill>
                    <a:schemeClr val="tx1"/>
                  </a:solidFill>
                </a:rPr>
                <a:t>D</a:t>
              </a:r>
              <a:endParaRPr kumimoji="1" lang="ja-JP" alt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3500430" y="2285992"/>
            <a:ext cx="52149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smtClean="0"/>
              <a:t>A</a:t>
            </a:r>
            <a:r>
              <a:rPr lang="ja-JP" altLang="en-US" sz="2000" smtClean="0"/>
              <a:t>：打ち上げ直後から動作不安定、運用休止中</a:t>
            </a:r>
            <a:endParaRPr lang="en-US" altLang="ja-JP" sz="2000" smtClean="0"/>
          </a:p>
          <a:p>
            <a:endParaRPr lang="en-US" altLang="ja-JP" sz="2000" smtClean="0"/>
          </a:p>
          <a:p>
            <a:r>
              <a:rPr lang="en-US" altLang="ja-JP" sz="2000" smtClean="0"/>
              <a:t>B</a:t>
            </a:r>
            <a:r>
              <a:rPr lang="ja-JP" altLang="en-US" sz="2000" smtClean="0"/>
              <a:t>：中和器が劣化、</a:t>
            </a:r>
            <a:r>
              <a:rPr lang="en-US" altLang="ja-JP" sz="2000" smtClean="0"/>
              <a:t>2007</a:t>
            </a:r>
            <a:r>
              <a:rPr lang="ja-JP" altLang="en-US" sz="2000" smtClean="0"/>
              <a:t>年</a:t>
            </a:r>
            <a:r>
              <a:rPr lang="en-US" altLang="ja-JP" sz="2000" smtClean="0"/>
              <a:t>4</a:t>
            </a:r>
            <a:r>
              <a:rPr lang="ja-JP" altLang="en-US" sz="2000" smtClean="0"/>
              <a:t>月から運用休止中</a:t>
            </a:r>
            <a:endParaRPr lang="en-US" altLang="ja-JP" sz="2000" smtClean="0"/>
          </a:p>
          <a:p>
            <a:endParaRPr lang="en-US" altLang="ja-JP" sz="2000" smtClean="0"/>
          </a:p>
          <a:p>
            <a:r>
              <a:rPr lang="en-US" altLang="ja-JP" sz="2000" smtClean="0"/>
              <a:t>C</a:t>
            </a:r>
            <a:r>
              <a:rPr lang="ja-JP" altLang="en-US" sz="2000" smtClean="0"/>
              <a:t>：稼働はするが中和器が劣化、何とか動く</a:t>
            </a:r>
            <a:endParaRPr lang="en-US" altLang="ja-JP" sz="2000" smtClean="0"/>
          </a:p>
          <a:p>
            <a:endParaRPr lang="en-US" altLang="ja-JP" sz="2000" smtClean="0">
              <a:solidFill>
                <a:srgbClr val="FF0000"/>
              </a:solidFill>
            </a:endParaRPr>
          </a:p>
          <a:p>
            <a:r>
              <a:rPr lang="en-US" altLang="ja-JP" sz="2000" smtClean="0">
                <a:solidFill>
                  <a:srgbClr val="FF0000"/>
                </a:solidFill>
              </a:rPr>
              <a:t>D</a:t>
            </a:r>
            <a:r>
              <a:rPr lang="ja-JP" altLang="en-US" sz="2000" smtClean="0">
                <a:solidFill>
                  <a:srgbClr val="FF0000"/>
                </a:solidFill>
              </a:rPr>
              <a:t>：中和器の劣化により自動停止 </a:t>
            </a:r>
            <a:r>
              <a:rPr lang="en-US" altLang="ja-JP" sz="2000" smtClean="0">
                <a:solidFill>
                  <a:srgbClr val="FF0000"/>
                </a:solidFill>
              </a:rPr>
              <a:t>(2009/11/4)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イオンエンジンのニコイチ運用</a:t>
            </a:r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1428728" y="1857364"/>
            <a:ext cx="3929090" cy="1428760"/>
            <a:chOff x="1785918" y="928670"/>
            <a:chExt cx="3929090" cy="1428760"/>
          </a:xfrm>
        </p:grpSpPr>
        <p:sp>
          <p:nvSpPr>
            <p:cNvPr id="4" name="正方形/長方形 3"/>
            <p:cNvSpPr/>
            <p:nvPr/>
          </p:nvSpPr>
          <p:spPr>
            <a:xfrm>
              <a:off x="1785918" y="1285860"/>
              <a:ext cx="1571636" cy="71438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mtClean="0">
                  <a:solidFill>
                    <a:schemeClr val="tx2"/>
                  </a:solidFill>
                </a:rPr>
                <a:t>電源 </a:t>
              </a:r>
              <a:r>
                <a:rPr kumimoji="1" lang="en-US" altLang="ja-JP" smtClean="0">
                  <a:solidFill>
                    <a:schemeClr val="tx2"/>
                  </a:solidFill>
                </a:rPr>
                <a:t>A</a:t>
              </a:r>
              <a:endParaRPr kumimoji="1" lang="ja-JP" altLang="en-US">
                <a:solidFill>
                  <a:schemeClr val="tx2"/>
                </a:solidFill>
              </a:endParaRP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4357686" y="928670"/>
              <a:ext cx="1357322" cy="1428760"/>
              <a:chOff x="4357686" y="928670"/>
              <a:chExt cx="1357322" cy="1428760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4357686" y="928670"/>
                <a:ext cx="1357322" cy="5000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mtClean="0">
                    <a:solidFill>
                      <a:schemeClr val="tx2"/>
                    </a:solidFill>
                  </a:rPr>
                  <a:t>イオン源 </a:t>
                </a:r>
                <a:r>
                  <a:rPr kumimoji="1" lang="en-US" altLang="ja-JP" smtClean="0">
                    <a:solidFill>
                      <a:schemeClr val="tx2"/>
                    </a:solidFill>
                  </a:rPr>
                  <a:t>A</a:t>
                </a:r>
                <a:endParaRPr kumimoji="1" lang="ja-JP" alt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4357686" y="1857364"/>
                <a:ext cx="1357322" cy="5000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mtClean="0">
                    <a:solidFill>
                      <a:schemeClr val="tx2"/>
                    </a:solidFill>
                  </a:rPr>
                  <a:t>中和器 </a:t>
                </a:r>
                <a:r>
                  <a:rPr kumimoji="1" lang="en-US" altLang="ja-JP" smtClean="0">
                    <a:solidFill>
                      <a:schemeClr val="tx2"/>
                    </a:solidFill>
                  </a:rPr>
                  <a:t>A</a:t>
                </a:r>
                <a:endParaRPr kumimoji="1" lang="ja-JP" altLang="en-US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10" name="直線コネクタ 9"/>
            <p:cNvCxnSpPr>
              <a:stCxn id="4" idx="3"/>
              <a:endCxn id="6" idx="1"/>
            </p:cNvCxnSpPr>
            <p:nvPr/>
          </p:nvCxnSpPr>
          <p:spPr>
            <a:xfrm flipV="1">
              <a:off x="3357554" y="1178703"/>
              <a:ext cx="1000132" cy="4643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4" idx="3"/>
              <a:endCxn id="7" idx="1"/>
            </p:cNvCxnSpPr>
            <p:nvPr/>
          </p:nvCxnSpPr>
          <p:spPr>
            <a:xfrm>
              <a:off x="3357554" y="1643050"/>
              <a:ext cx="1000132" cy="4643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1428728" y="3857628"/>
            <a:ext cx="3929090" cy="1428760"/>
            <a:chOff x="1785918" y="928670"/>
            <a:chExt cx="3929090" cy="1428760"/>
          </a:xfrm>
        </p:grpSpPr>
        <p:sp>
          <p:nvSpPr>
            <p:cNvPr id="17" name="正方形/長方形 16"/>
            <p:cNvSpPr/>
            <p:nvPr/>
          </p:nvSpPr>
          <p:spPr>
            <a:xfrm>
              <a:off x="1785918" y="1285860"/>
              <a:ext cx="1571636" cy="71438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mtClean="0">
                  <a:solidFill>
                    <a:schemeClr val="tx2"/>
                  </a:solidFill>
                </a:rPr>
                <a:t>電源 </a:t>
              </a:r>
              <a:r>
                <a:rPr kumimoji="1" lang="en-US" altLang="ja-JP" smtClean="0">
                  <a:solidFill>
                    <a:schemeClr val="tx2"/>
                  </a:solidFill>
                </a:rPr>
                <a:t>B</a:t>
              </a:r>
              <a:endParaRPr kumimoji="1" lang="ja-JP" altLang="en-US">
                <a:solidFill>
                  <a:schemeClr val="tx2"/>
                </a:solidFill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4357686" y="928670"/>
              <a:ext cx="1357322" cy="1428760"/>
              <a:chOff x="4357686" y="928670"/>
              <a:chExt cx="1357322" cy="1428760"/>
            </a:xfrm>
          </p:grpSpPr>
          <p:sp>
            <p:nvSpPr>
              <p:cNvPr id="21" name="正方形/長方形 20"/>
              <p:cNvSpPr/>
              <p:nvPr/>
            </p:nvSpPr>
            <p:spPr>
              <a:xfrm>
                <a:off x="4357686" y="928670"/>
                <a:ext cx="1357322" cy="5000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mtClean="0">
                    <a:solidFill>
                      <a:schemeClr val="tx2"/>
                    </a:solidFill>
                  </a:rPr>
                  <a:t>イオン源 </a:t>
                </a:r>
                <a:r>
                  <a:rPr kumimoji="1" lang="en-US" altLang="ja-JP" smtClean="0">
                    <a:solidFill>
                      <a:schemeClr val="tx2"/>
                    </a:solidFill>
                  </a:rPr>
                  <a:t>B</a:t>
                </a:r>
                <a:endParaRPr kumimoji="1" lang="ja-JP" alt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4357686" y="1857364"/>
                <a:ext cx="1357322" cy="5000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mtClean="0">
                    <a:solidFill>
                      <a:schemeClr val="tx2"/>
                    </a:solidFill>
                  </a:rPr>
                  <a:t>中和器 </a:t>
                </a:r>
                <a:r>
                  <a:rPr kumimoji="1" lang="en-US" altLang="ja-JP" smtClean="0">
                    <a:solidFill>
                      <a:schemeClr val="tx2"/>
                    </a:solidFill>
                  </a:rPr>
                  <a:t>B</a:t>
                </a:r>
                <a:endParaRPr kumimoji="1" lang="ja-JP" altLang="en-US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19" name="直線コネクタ 18"/>
            <p:cNvCxnSpPr>
              <a:stCxn id="17" idx="3"/>
              <a:endCxn id="21" idx="1"/>
            </p:cNvCxnSpPr>
            <p:nvPr/>
          </p:nvCxnSpPr>
          <p:spPr>
            <a:xfrm flipV="1">
              <a:off x="3357554" y="1178703"/>
              <a:ext cx="1000132" cy="4643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17" idx="3"/>
              <a:endCxn id="22" idx="1"/>
            </p:cNvCxnSpPr>
            <p:nvPr/>
          </p:nvCxnSpPr>
          <p:spPr>
            <a:xfrm>
              <a:off x="3357554" y="1643050"/>
              <a:ext cx="1000132" cy="4643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カギ線コネクタ 27"/>
          <p:cNvCxnSpPr/>
          <p:nvPr/>
        </p:nvCxnSpPr>
        <p:spPr>
          <a:xfrm rot="10800000" flipV="1">
            <a:off x="1428728" y="2571744"/>
            <a:ext cx="1588" cy="2000264"/>
          </a:xfrm>
          <a:prstGeom prst="bentConnector3">
            <a:avLst>
              <a:gd name="adj1" fmla="val 2319270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7072330" y="1785926"/>
            <a:ext cx="1403366" cy="1714512"/>
            <a:chOff x="7929586" y="1785926"/>
            <a:chExt cx="1403366" cy="1714512"/>
          </a:xfrm>
        </p:grpSpPr>
        <p:sp>
          <p:nvSpPr>
            <p:cNvPr id="42" name="右中かっこ 41"/>
            <p:cNvSpPr/>
            <p:nvPr/>
          </p:nvSpPr>
          <p:spPr>
            <a:xfrm>
              <a:off x="7929586" y="1785926"/>
              <a:ext cx="214314" cy="1714512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215338" y="2458516"/>
              <a:ext cx="1117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スラスタ</a:t>
              </a:r>
              <a:r>
                <a:rPr kumimoji="1" lang="en-US" altLang="ja-JP" smtClean="0"/>
                <a:t>A</a:t>
              </a:r>
              <a:endParaRPr kumimoji="1" lang="ja-JP" altLang="en-US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7072330" y="3714752"/>
            <a:ext cx="1403366" cy="1714512"/>
            <a:chOff x="7929586" y="1785926"/>
            <a:chExt cx="1403366" cy="1714512"/>
          </a:xfrm>
        </p:grpSpPr>
        <p:sp>
          <p:nvSpPr>
            <p:cNvPr id="47" name="右中かっこ 46"/>
            <p:cNvSpPr/>
            <p:nvPr/>
          </p:nvSpPr>
          <p:spPr>
            <a:xfrm>
              <a:off x="7929586" y="1785926"/>
              <a:ext cx="214314" cy="1714512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8215338" y="2458516"/>
              <a:ext cx="1117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スラスタ</a:t>
              </a:r>
              <a:r>
                <a:rPr kumimoji="1" lang="en-US" altLang="ja-JP" smtClean="0"/>
                <a:t>B</a:t>
              </a:r>
              <a:endParaRPr kumimoji="1" lang="ja-JP" altLang="en-US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5357818" y="2714620"/>
            <a:ext cx="1643074" cy="1643074"/>
            <a:chOff x="5786446" y="2714620"/>
            <a:chExt cx="1643074" cy="1643074"/>
          </a:xfrm>
        </p:grpSpPr>
        <p:sp>
          <p:nvSpPr>
            <p:cNvPr id="49" name="右矢印 48"/>
            <p:cNvSpPr/>
            <p:nvPr/>
          </p:nvSpPr>
          <p:spPr>
            <a:xfrm>
              <a:off x="5786446" y="2714620"/>
              <a:ext cx="1643074" cy="571504"/>
            </a:xfrm>
            <a:prstGeom prst="rightArrow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mtClean="0">
                  <a:solidFill>
                    <a:schemeClr val="tx2"/>
                  </a:solidFill>
                </a:rPr>
                <a:t>電子噴射</a:t>
              </a:r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50" name="右矢印 49"/>
            <p:cNvSpPr/>
            <p:nvPr/>
          </p:nvSpPr>
          <p:spPr>
            <a:xfrm>
              <a:off x="5786446" y="3786190"/>
              <a:ext cx="1643074" cy="571504"/>
            </a:xfrm>
            <a:prstGeom prst="rightArrow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mtClean="0">
                  <a:solidFill>
                    <a:schemeClr val="tx2"/>
                  </a:solidFill>
                </a:rPr>
                <a:t>イオンビーム</a:t>
              </a:r>
              <a:endParaRPr kumimoji="1" lang="ja-JP" altLang="en-US">
                <a:solidFill>
                  <a:schemeClr val="tx2"/>
                </a:solidFill>
              </a:endParaRPr>
            </a:p>
          </p:txBody>
        </p:sp>
      </p:grpSp>
      <p:sp>
        <p:nvSpPr>
          <p:cNvPr id="27" name="正方形/長方形 26"/>
          <p:cNvSpPr/>
          <p:nvPr/>
        </p:nvSpPr>
        <p:spPr>
          <a:xfrm>
            <a:off x="928662" y="3286124"/>
            <a:ext cx="285752" cy="64294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5852" y="3429000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ダイオード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「はやぶさ」の近況とこれから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2010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13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地球引力圏到達が確定</a:t>
            </a:r>
            <a:endParaRPr lang="en-US" altLang="ja-JP" smtClean="0"/>
          </a:p>
          <a:p>
            <a:r>
              <a:rPr kumimoji="1" lang="en-US" altLang="ja-JP" smtClean="0"/>
              <a:t>2010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月</a:t>
            </a:r>
            <a:endParaRPr kumimoji="1" lang="en-US" altLang="ja-JP" smtClean="0"/>
          </a:p>
          <a:p>
            <a:pPr lvl="1"/>
            <a:r>
              <a:rPr lang="ja-JP" altLang="en-US" smtClean="0"/>
              <a:t>軌道変更完了</a:t>
            </a:r>
            <a:endParaRPr lang="en-US" altLang="ja-JP" smtClean="0"/>
          </a:p>
          <a:p>
            <a:r>
              <a:rPr kumimoji="1" lang="en-US" altLang="ja-JP" smtClean="0"/>
              <a:t>2010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6</a:t>
            </a:r>
            <a:r>
              <a:rPr kumimoji="1" lang="ja-JP" altLang="en-US" smtClean="0"/>
              <a:t>月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サンプルカプセル分離</a:t>
            </a:r>
            <a:endParaRPr kumimoji="1" lang="en-US" altLang="ja-JP" smtClean="0"/>
          </a:p>
          <a:p>
            <a:pPr lvl="2"/>
            <a:r>
              <a:rPr lang="ja-JP" altLang="en-US" smtClean="0"/>
              <a:t>オーストラリア ウーメラ砂漠にて回収</a:t>
            </a:r>
            <a:endParaRPr kumimoji="1" lang="en-US" altLang="ja-JP" smtClean="0"/>
          </a:p>
          <a:p>
            <a:pPr lvl="1"/>
            <a:r>
              <a:rPr lang="ja-JP" altLang="en-US" smtClean="0"/>
              <a:t>本体も地球大気圏突入</a:t>
            </a:r>
            <a:endParaRPr lang="en-US" altLang="ja-JP" smtClean="0"/>
          </a:p>
          <a:p>
            <a:pPr lvl="2"/>
            <a:r>
              <a:rPr kumimoji="1" lang="ja-JP" altLang="en-US" smtClean="0"/>
              <a:t>小惑星衝突予測システムの調整に使われる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参考文献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3000" smtClean="0"/>
              <a:t>探査機はやぶさにおける、日本技術者の変態力</a:t>
            </a:r>
            <a:r>
              <a:rPr lang="en-US" altLang="ja-JP" sz="3000" smtClean="0"/>
              <a:t/>
            </a:r>
            <a:br>
              <a:rPr lang="en-US" altLang="ja-JP" sz="3000" smtClean="0"/>
            </a:br>
            <a:r>
              <a:rPr lang="en-US" altLang="ja-JP" sz="2000" smtClean="0"/>
              <a:t>&lt;http://www.nicovideo.jp/watch/sm8858782&gt;</a:t>
            </a:r>
          </a:p>
          <a:p>
            <a:r>
              <a:rPr lang="ja-JP" altLang="en-US" smtClean="0"/>
              <a:t>はやぶさまとめニュース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2000" smtClean="0"/>
              <a:t>&lt;http://d.hatena.ne.jp/hayabusafan/&gt;</a:t>
            </a:r>
          </a:p>
          <a:p>
            <a:r>
              <a:rPr lang="ja-JP" altLang="en-US" smtClean="0"/>
              <a:t>人生ご縁となりゆきで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2000" smtClean="0"/>
              <a:t>&lt;http://notserious.jugem.cc/&gt;</a:t>
            </a:r>
          </a:p>
          <a:p>
            <a:r>
              <a:rPr lang="ja-JP" altLang="en-US" smtClean="0"/>
              <a:t>さてらいこ</a:t>
            </a:r>
            <a:r>
              <a:rPr lang="en-US" altLang="ja-JP" smtClean="0"/>
              <a:t>.jp</a:t>
            </a:r>
            <a:br>
              <a:rPr lang="en-US" altLang="ja-JP" smtClean="0"/>
            </a:br>
            <a:r>
              <a:rPr lang="en-US" altLang="ja-JP" sz="2000" smtClean="0"/>
              <a:t>&lt;http://teardrop.weblogs.jp/satelliko/&gt;</a:t>
            </a:r>
          </a:p>
          <a:p>
            <a:r>
              <a:rPr lang="ja-JP" altLang="en-US" smtClean="0"/>
              <a:t>はやぶさ物語「祈り」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2000" smtClean="0"/>
              <a:t>&lt;http://spaceinfo.jaxa.jp/inori/index.html&gt;</a:t>
            </a:r>
          </a:p>
          <a:p>
            <a:pPr>
              <a:buNone/>
            </a:pP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小惑星探査機「はやぶさ」 概略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本体寸法：</a:t>
            </a:r>
            <a:r>
              <a:rPr lang="en-US" altLang="ja-JP" smtClean="0"/>
              <a:t>1.5m × 1.5m × 1.2m</a:t>
            </a:r>
          </a:p>
          <a:p>
            <a:pPr lvl="1"/>
            <a:r>
              <a:rPr kumimoji="1" lang="ja-JP" altLang="en-US" smtClean="0"/>
              <a:t>最大寸法：</a:t>
            </a:r>
            <a:r>
              <a:rPr kumimoji="1" lang="en-US" altLang="ja-JP" smtClean="0"/>
              <a:t>5.7m(</a:t>
            </a:r>
            <a:r>
              <a:rPr kumimoji="1" lang="ja-JP" altLang="en-US" smtClean="0"/>
              <a:t>太陽電池パドル展開時</a:t>
            </a:r>
            <a:r>
              <a:rPr kumimoji="1" lang="en-US" altLang="ja-JP" smtClean="0"/>
              <a:t>)</a:t>
            </a:r>
          </a:p>
          <a:p>
            <a:r>
              <a:rPr lang="ja-JP" altLang="en-US" smtClean="0"/>
              <a:t>質量：</a:t>
            </a:r>
            <a:r>
              <a:rPr lang="en-US" altLang="ja-JP" smtClean="0"/>
              <a:t>510kg(</a:t>
            </a:r>
            <a:r>
              <a:rPr lang="ja-JP" altLang="en-US" smtClean="0"/>
              <a:t>燃料含む</a:t>
            </a:r>
            <a:r>
              <a:rPr lang="en-US" altLang="ja-JP" smtClean="0"/>
              <a:t>)</a:t>
            </a:r>
          </a:p>
          <a:p>
            <a:r>
              <a:rPr lang="ja-JP" altLang="en-US" smtClean="0"/>
              <a:t>エンジン</a:t>
            </a:r>
            <a:endParaRPr lang="en-US" altLang="ja-JP" smtClean="0"/>
          </a:p>
          <a:p>
            <a:pPr lvl="1"/>
            <a:r>
              <a:rPr lang="ja-JP" altLang="en-US" smtClean="0"/>
              <a:t>メイン</a:t>
            </a:r>
            <a:r>
              <a:rPr lang="en-US" altLang="ja-JP" smtClean="0"/>
              <a:t>: </a:t>
            </a:r>
            <a:r>
              <a:rPr lang="ja-JP" altLang="en-US" smtClean="0"/>
              <a:t>キセノンによるイオンエンジン</a:t>
            </a:r>
            <a:endParaRPr lang="en-US" altLang="ja-JP" smtClean="0"/>
          </a:p>
          <a:p>
            <a:pPr lvl="1"/>
            <a:r>
              <a:rPr lang="ja-JP" altLang="en-US" smtClean="0"/>
              <a:t>姿勢制御用</a:t>
            </a:r>
            <a:r>
              <a:rPr lang="en-US" altLang="ja-JP" smtClean="0"/>
              <a:t>: 2</a:t>
            </a:r>
            <a:r>
              <a:rPr lang="ja-JP" altLang="en-US" smtClean="0"/>
              <a:t>液型化学スラスタ</a:t>
            </a:r>
            <a:endParaRPr lang="en-US" altLang="ja-JP" smtClean="0"/>
          </a:p>
          <a:p>
            <a:r>
              <a:rPr lang="ja-JP" altLang="en-US" smtClean="0"/>
              <a:t>その他</a:t>
            </a:r>
            <a:r>
              <a:rPr lang="en-US" altLang="ja-JP" smtClean="0"/>
              <a:t>:</a:t>
            </a:r>
            <a:br>
              <a:rPr lang="en-US" altLang="ja-JP" smtClean="0"/>
            </a:br>
            <a:r>
              <a:rPr lang="ja-JP" altLang="en-US" smtClean="0"/>
              <a:t>リチウムイオン電池、リアクションホイール、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探査ロボット</a:t>
            </a:r>
            <a:r>
              <a:rPr lang="en-US" altLang="ja-JP" smtClean="0"/>
              <a:t>｢</a:t>
            </a:r>
            <a:r>
              <a:rPr lang="ja-JP" altLang="en-US" smtClean="0"/>
              <a:t>ミネルバ</a:t>
            </a:r>
            <a:r>
              <a:rPr lang="en-US" altLang="ja-JP" smtClean="0"/>
              <a:t>｣</a:t>
            </a:r>
            <a:r>
              <a:rPr lang="ja-JP" altLang="en-US" smtClean="0"/>
              <a:t>、など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はやぶさの目的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小惑星「イトカワ」のサンプルを取りに行く</a:t>
            </a:r>
            <a:endParaRPr kumimoji="1" lang="en-US" altLang="ja-JP" smtClean="0"/>
          </a:p>
          <a:p>
            <a:r>
              <a:rPr lang="ja-JP" altLang="en-US" smtClean="0"/>
              <a:t>工学技術の実証</a:t>
            </a:r>
            <a:endParaRPr lang="en-US" altLang="ja-JP" smtClean="0"/>
          </a:p>
          <a:p>
            <a:pPr lvl="1"/>
            <a:r>
              <a:rPr kumimoji="1" lang="ja-JP" altLang="en-US" smtClean="0"/>
              <a:t>イオンエンジン</a:t>
            </a:r>
            <a:endParaRPr kumimoji="1" lang="en-US" altLang="ja-JP" smtClean="0"/>
          </a:p>
          <a:p>
            <a:pPr lvl="1"/>
            <a:r>
              <a:rPr lang="ja-JP" altLang="en-US" smtClean="0"/>
              <a:t>自律航行</a:t>
            </a:r>
            <a:endParaRPr lang="en-US" altLang="ja-JP" smtClean="0"/>
          </a:p>
          <a:p>
            <a:pPr lvl="1"/>
            <a:r>
              <a:rPr lang="ja-JP" altLang="en-US" smtClean="0"/>
              <a:t>微少重力下でのサンプル取得</a:t>
            </a:r>
            <a:endParaRPr lang="en-US" altLang="ja-JP" smtClean="0"/>
          </a:p>
          <a:p>
            <a:pPr lvl="1"/>
            <a:r>
              <a:rPr lang="ja-JP" altLang="en-US" smtClean="0"/>
              <a:t>大気圏突入用の耐熱材料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2003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5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9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en-US" altLang="ja-JP" smtClean="0"/>
              <a:t>M-V</a:t>
            </a:r>
            <a:r>
              <a:rPr lang="ja-JP" altLang="en-US" smtClean="0"/>
              <a:t>ロケット</a:t>
            </a:r>
            <a:r>
              <a:rPr lang="en-US" altLang="ja-JP" smtClean="0"/>
              <a:t>5</a:t>
            </a:r>
            <a:r>
              <a:rPr lang="ja-JP" altLang="en-US" smtClean="0"/>
              <a:t>号機により打ち上げ</a:t>
            </a:r>
            <a:endParaRPr lang="en-US" altLang="ja-JP" smtClean="0"/>
          </a:p>
          <a:p>
            <a:r>
              <a:rPr kumimoji="1" lang="en-US" altLang="ja-JP" smtClean="0"/>
              <a:t>2004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5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19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地球スィングバイ成功</a:t>
            </a:r>
            <a:endParaRPr lang="en-US" altLang="ja-JP" smtClean="0"/>
          </a:p>
          <a:p>
            <a:pPr lvl="1"/>
            <a:r>
              <a:rPr kumimoji="1" lang="ja-JP" altLang="en-US" smtClean="0"/>
              <a:t>イオンエンジンとスィングバイの組合せは世界初</a:t>
            </a:r>
            <a:endParaRPr kumimoji="1" lang="en-US" altLang="ja-JP" smtClean="0"/>
          </a:p>
          <a:p>
            <a:r>
              <a:rPr lang="en-US" altLang="ja-JP" smtClean="0"/>
              <a:t>2004</a:t>
            </a:r>
            <a:r>
              <a:rPr lang="ja-JP" altLang="en-US" smtClean="0"/>
              <a:t>年</a:t>
            </a:r>
            <a:r>
              <a:rPr lang="en-US" altLang="ja-JP" smtClean="0"/>
              <a:t>12</a:t>
            </a:r>
            <a:r>
              <a:rPr lang="ja-JP" altLang="en-US" smtClean="0"/>
              <a:t>月</a:t>
            </a:r>
            <a:r>
              <a:rPr lang="en-US" altLang="ja-JP" smtClean="0"/>
              <a:t>9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kumimoji="1" lang="ja-JP" altLang="en-US" smtClean="0"/>
              <a:t>イオンエンジンの宇宙動作時間がのべ</a:t>
            </a:r>
            <a:r>
              <a:rPr kumimoji="1" lang="en-US" altLang="ja-JP" smtClean="0"/>
              <a:t>2</a:t>
            </a:r>
            <a:r>
              <a:rPr kumimoji="1" lang="ja-JP" altLang="en-US" smtClean="0"/>
              <a:t>万時間を突破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7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31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en-US" altLang="ja-JP" smtClean="0"/>
              <a:t>3</a:t>
            </a:r>
            <a:r>
              <a:rPr lang="ja-JP" altLang="en-US" smtClean="0"/>
              <a:t>基のリアクションホイール</a:t>
            </a:r>
            <a:r>
              <a:rPr lang="en-US" altLang="ja-JP" smtClean="0"/>
              <a:t>(RW)</a:t>
            </a:r>
            <a:r>
              <a:rPr lang="ja-JP" altLang="en-US" smtClean="0"/>
              <a:t>のうち、</a:t>
            </a:r>
            <a:r>
              <a:rPr lang="en-US" altLang="ja-JP" smtClean="0"/>
              <a:t>1</a:t>
            </a:r>
            <a:r>
              <a:rPr lang="ja-JP" altLang="en-US" smtClean="0"/>
              <a:t>基が故障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7795" y="3071810"/>
            <a:ext cx="730841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こんなこともあろうかと！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1826" y="4357694"/>
            <a:ext cx="64203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smtClean="0"/>
              <a:t>RW2</a:t>
            </a:r>
            <a:r>
              <a:rPr kumimoji="1" lang="ja-JP" altLang="en-US" sz="4000" smtClean="0"/>
              <a:t>基でも姿勢制御</a:t>
            </a:r>
            <a:endParaRPr kumimoji="1" lang="en-US" altLang="ja-JP" sz="4000" smtClean="0"/>
          </a:p>
          <a:p>
            <a:pPr algn="ctr"/>
            <a:r>
              <a:rPr kumimoji="1" lang="ja-JP" altLang="en-US" sz="4000" smtClean="0"/>
              <a:t>できるようにしておきました！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2214546" y="1642256"/>
            <a:ext cx="3929090" cy="2286016"/>
            <a:chOff x="2214546" y="1857364"/>
            <a:chExt cx="3929090" cy="2286016"/>
          </a:xfrm>
        </p:grpSpPr>
        <p:sp>
          <p:nvSpPr>
            <p:cNvPr id="19" name="平行四辺形 18"/>
            <p:cNvSpPr/>
            <p:nvPr/>
          </p:nvSpPr>
          <p:spPr>
            <a:xfrm>
              <a:off x="2214546" y="2571744"/>
              <a:ext cx="1714512" cy="1071570"/>
            </a:xfrm>
            <a:prstGeom prst="parallelogram">
              <a:avLst>
                <a:gd name="adj" fmla="val 93740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直方体 3"/>
            <p:cNvSpPr/>
            <p:nvPr/>
          </p:nvSpPr>
          <p:spPr>
            <a:xfrm>
              <a:off x="3286116" y="2571744"/>
              <a:ext cx="1785950" cy="1571636"/>
            </a:xfrm>
            <a:prstGeom prst="cube">
              <a:avLst>
                <a:gd name="adj" fmla="val 275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500430" y="3214686"/>
              <a:ext cx="928694" cy="7143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3643306" y="3357562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4000496" y="3357562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3643306" y="3643314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4000496" y="3643314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弦 10"/>
            <p:cNvSpPr/>
            <p:nvPr/>
          </p:nvSpPr>
          <p:spPr>
            <a:xfrm>
              <a:off x="3714744" y="1857364"/>
              <a:ext cx="1000132" cy="928694"/>
            </a:xfrm>
            <a:prstGeom prst="chord">
              <a:avLst>
                <a:gd name="adj1" fmla="val 552173"/>
                <a:gd name="adj2" fmla="val 1005637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平行四辺形 17"/>
            <p:cNvSpPr/>
            <p:nvPr/>
          </p:nvSpPr>
          <p:spPr>
            <a:xfrm>
              <a:off x="4429124" y="2643182"/>
              <a:ext cx="1714512" cy="1071570"/>
            </a:xfrm>
            <a:prstGeom prst="parallelogram">
              <a:avLst>
                <a:gd name="adj" fmla="val 93740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581260" y="1573200"/>
            <a:ext cx="3348062" cy="2785288"/>
            <a:chOff x="2581260" y="1788308"/>
            <a:chExt cx="3348062" cy="2785288"/>
          </a:xfrm>
        </p:grpSpPr>
        <p:cxnSp>
          <p:nvCxnSpPr>
            <p:cNvPr id="13" name="直線矢印コネクタ 12"/>
            <p:cNvCxnSpPr/>
            <p:nvPr/>
          </p:nvCxnSpPr>
          <p:spPr>
            <a:xfrm flipV="1">
              <a:off x="2889635" y="2000240"/>
              <a:ext cx="2611059" cy="2428892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2581260" y="3357562"/>
              <a:ext cx="3348062" cy="158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rot="5400000" flipH="1" flipV="1">
              <a:off x="2679290" y="3180158"/>
              <a:ext cx="2785288" cy="158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1437648" y="4857760"/>
            <a:ext cx="626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姿勢の乱れは</a:t>
            </a:r>
            <a:r>
              <a:rPr kumimoji="1" lang="en-US" altLang="ja-JP" smtClean="0"/>
              <a:t>X,Y,Z</a:t>
            </a:r>
            <a:r>
              <a:rPr kumimoji="1" lang="ja-JP" altLang="en-US" smtClean="0"/>
              <a:t>の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軸の回転に分解できる</a:t>
            </a:r>
            <a:endParaRPr kumimoji="1" lang="en-US" altLang="ja-JP" smtClean="0"/>
          </a:p>
          <a:p>
            <a:r>
              <a:rPr kumimoji="1" lang="en-US" altLang="ja-JP" smtClean="0"/>
              <a:t>RW</a:t>
            </a:r>
            <a:r>
              <a:rPr kumimoji="1" lang="ja-JP" altLang="en-US" smtClean="0"/>
              <a:t>は</a:t>
            </a:r>
            <a:r>
              <a:rPr lang="ja-JP" altLang="en-US" smtClean="0"/>
              <a:t>ジャイロの回転を利用して</a:t>
            </a:r>
            <a:r>
              <a:rPr kumimoji="1" lang="ja-JP" altLang="en-US" smtClean="0"/>
              <a:t>それぞれにカウンターを当てる</a:t>
            </a:r>
            <a:endParaRPr kumimoji="1" lang="en-US" altLang="ja-JP" smtClean="0"/>
          </a:p>
        </p:txBody>
      </p:sp>
      <p:sp>
        <p:nvSpPr>
          <p:cNvPr id="34" name="環状矢印 33"/>
          <p:cNvSpPr/>
          <p:nvPr/>
        </p:nvSpPr>
        <p:spPr>
          <a:xfrm>
            <a:off x="5572132" y="2928934"/>
            <a:ext cx="500066" cy="500066"/>
          </a:xfrm>
          <a:prstGeom prst="circularArrow">
            <a:avLst>
              <a:gd name="adj1" fmla="val 0"/>
              <a:gd name="adj2" fmla="val 822965"/>
              <a:gd name="adj3" fmla="val 20188722"/>
              <a:gd name="adj4" fmla="val 7874222"/>
              <a:gd name="adj5" fmla="val 896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環状矢印 34"/>
          <p:cNvSpPr/>
          <p:nvPr/>
        </p:nvSpPr>
        <p:spPr>
          <a:xfrm>
            <a:off x="5000628" y="1785926"/>
            <a:ext cx="500066" cy="500066"/>
          </a:xfrm>
          <a:prstGeom prst="circularArrow">
            <a:avLst>
              <a:gd name="adj1" fmla="val 0"/>
              <a:gd name="adj2" fmla="val 822965"/>
              <a:gd name="adj3" fmla="val 1891154"/>
              <a:gd name="adj4" fmla="val 11524974"/>
              <a:gd name="adj5" fmla="val 896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環状矢印 35"/>
          <p:cNvSpPr/>
          <p:nvPr/>
        </p:nvSpPr>
        <p:spPr>
          <a:xfrm>
            <a:off x="3857620" y="1428736"/>
            <a:ext cx="500066" cy="500066"/>
          </a:xfrm>
          <a:prstGeom prst="circularArrow">
            <a:avLst>
              <a:gd name="adj1" fmla="val 0"/>
              <a:gd name="adj2" fmla="val 822965"/>
              <a:gd name="adj3" fmla="val 11330475"/>
              <a:gd name="adj4" fmla="val 21316848"/>
              <a:gd name="adj5" fmla="val 896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9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pPr lvl="1"/>
            <a:r>
              <a:rPr lang="ja-JP" altLang="en-US" smtClean="0"/>
              <a:t>小惑星「イトカワ」に到着</a:t>
            </a:r>
            <a:endParaRPr lang="en-US" altLang="ja-JP" smtClean="0"/>
          </a:p>
          <a:p>
            <a:pPr lvl="1"/>
            <a:r>
              <a:rPr lang="ja-JP" altLang="en-US" smtClean="0"/>
              <a:t>ゲートポジション</a:t>
            </a:r>
            <a:r>
              <a:rPr lang="en-US" altLang="ja-JP" smtClean="0"/>
              <a:t>(</a:t>
            </a:r>
            <a:r>
              <a:rPr lang="ja-JP" altLang="en-US" smtClean="0"/>
              <a:t>約</a:t>
            </a:r>
            <a:r>
              <a:rPr lang="en-US" altLang="ja-JP" smtClean="0"/>
              <a:t>20km)</a:t>
            </a:r>
            <a:r>
              <a:rPr lang="ja-JP" altLang="en-US" smtClean="0"/>
              <a:t>にて</a:t>
            </a:r>
            <a:r>
              <a:rPr lang="en-US" altLang="ja-JP" smtClean="0"/>
              <a:t>｢</a:t>
            </a:r>
            <a:r>
              <a:rPr lang="ja-JP" altLang="en-US" smtClean="0"/>
              <a:t>イトカワ</a:t>
            </a:r>
            <a:r>
              <a:rPr lang="en-US" altLang="ja-JP" smtClean="0"/>
              <a:t>｣</a:t>
            </a:r>
            <a:r>
              <a:rPr lang="ja-JP" altLang="en-US" smtClean="0"/>
              <a:t>に対して静止</a:t>
            </a:r>
            <a:endParaRPr lang="en-US" altLang="ja-JP" smtClean="0"/>
          </a:p>
          <a:p>
            <a:r>
              <a:rPr lang="en-US" altLang="ja-JP" smtClean="0"/>
              <a:t>2005</a:t>
            </a:r>
            <a:r>
              <a:rPr lang="ja-JP" altLang="en-US" smtClean="0"/>
              <a:t>年</a:t>
            </a:r>
            <a:r>
              <a:rPr lang="en-US" altLang="ja-JP" smtClean="0"/>
              <a:t>9</a:t>
            </a:r>
            <a:r>
              <a:rPr lang="ja-JP" altLang="en-US" smtClean="0"/>
              <a:t>月</a:t>
            </a:r>
            <a:r>
              <a:rPr lang="en-US" altLang="ja-JP" smtClean="0"/>
              <a:t>30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lang="ja-JP" altLang="en-US" smtClean="0"/>
              <a:t>ゲートポジションからの全球マッピング完了</a:t>
            </a:r>
            <a:endParaRPr lang="en-US" altLang="ja-JP" smtClean="0"/>
          </a:p>
          <a:p>
            <a:pPr lvl="1"/>
            <a:r>
              <a:rPr lang="ja-JP" altLang="en-US" smtClean="0"/>
              <a:t>ホームポジション</a:t>
            </a:r>
            <a:r>
              <a:rPr lang="en-US" altLang="ja-JP" smtClean="0"/>
              <a:t>(</a:t>
            </a:r>
            <a:r>
              <a:rPr lang="ja-JP" altLang="en-US" smtClean="0"/>
              <a:t>約</a:t>
            </a:r>
            <a:r>
              <a:rPr lang="en-US" altLang="ja-JP" smtClean="0"/>
              <a:t>7km)</a:t>
            </a:r>
            <a:r>
              <a:rPr lang="ja-JP" altLang="en-US" smtClean="0"/>
              <a:t>まで降下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2005</a:t>
            </a:r>
            <a:r>
              <a:rPr kumimoji="1" lang="ja-JP" altLang="en-US" smtClean="0"/>
              <a:t>年</a:t>
            </a:r>
            <a:r>
              <a:rPr lang="en-US" altLang="ja-JP" smtClean="0"/>
              <a:t>10</a:t>
            </a:r>
            <a:r>
              <a:rPr lang="ja-JP" altLang="en-US" smtClean="0"/>
              <a:t>月</a:t>
            </a:r>
            <a:r>
              <a:rPr lang="en-US" altLang="ja-JP" smtClean="0"/>
              <a:t>2</a:t>
            </a:r>
            <a:r>
              <a:rPr lang="ja-JP" altLang="en-US" smtClean="0"/>
              <a:t>日</a:t>
            </a:r>
            <a:endParaRPr lang="en-US" altLang="ja-JP" smtClean="0"/>
          </a:p>
          <a:p>
            <a:pPr lvl="1"/>
            <a:r>
              <a:rPr lang="en-US" altLang="ja-JP" smtClean="0"/>
              <a:t>2</a:t>
            </a:r>
            <a:r>
              <a:rPr lang="ja-JP" altLang="en-US" smtClean="0"/>
              <a:t>基目の</a:t>
            </a:r>
            <a:r>
              <a:rPr lang="en-US" altLang="ja-JP" smtClean="0"/>
              <a:t>RW</a:t>
            </a:r>
            <a:r>
              <a:rPr lang="ja-JP" altLang="en-US" smtClean="0"/>
              <a:t>に不具合発生、姿勢制御不能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609" y="3071810"/>
            <a:ext cx="793678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5400" smtClean="0">
                <a:solidFill>
                  <a:srgbClr val="FF0000"/>
                </a:solidFill>
              </a:rPr>
              <a:t>あきらめるのはまだ早い！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6799" y="4357694"/>
            <a:ext cx="70904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smtClean="0"/>
              <a:t>RW1</a:t>
            </a:r>
            <a:r>
              <a:rPr kumimoji="1" lang="ja-JP" altLang="en-US" sz="4000" smtClean="0"/>
              <a:t>基</a:t>
            </a:r>
            <a:r>
              <a:rPr kumimoji="1" lang="en-US" altLang="ja-JP" sz="4000" smtClean="0"/>
              <a:t>+</a:t>
            </a:r>
            <a:r>
              <a:rPr kumimoji="1" lang="ja-JP" altLang="en-US" sz="4000" smtClean="0"/>
              <a:t>化学スラスタでも</a:t>
            </a:r>
            <a:endParaRPr kumimoji="1" lang="en-US" altLang="ja-JP" sz="4000" smtClean="0"/>
          </a:p>
          <a:p>
            <a:pPr algn="ctr"/>
            <a:r>
              <a:rPr kumimoji="1" lang="ja-JP" altLang="en-US" sz="4000" smtClean="0"/>
              <a:t>姿勢制御できるようにしました！</a:t>
            </a:r>
            <a:endParaRPr kumimoji="1"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スライドマスタN1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スライドマスタN11</Template>
  <TotalTime>1048</TotalTime>
  <Words>1141</Words>
  <Application>Microsoft Office PowerPoint</Application>
  <PresentationFormat>画面に合わせる (4:3)</PresentationFormat>
  <Paragraphs>179</Paragraphs>
  <Slides>27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スライドマスタN11</vt:lpstr>
      <vt:lpstr>日本の宇宙開発</vt:lpstr>
      <vt:lpstr>自己紹介</vt:lpstr>
      <vt:lpstr>小惑星探査機「はやぶさ」 概略</vt:lpstr>
      <vt:lpstr>はやぶさの目的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イオンエンジンの概要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ソーラーセイルって何？</vt:lpstr>
      <vt:lpstr>スライド 22</vt:lpstr>
      <vt:lpstr>スライド 23</vt:lpstr>
      <vt:lpstr>イオンエンジンの状態</vt:lpstr>
      <vt:lpstr>イオンエンジンのニコイチ運用</vt:lpstr>
      <vt:lpstr>「はやぶさ」の近況とこれから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日本の宇宙開発</dc:title>
  <dc:creator>Bureaucrat</dc:creator>
  <cp:lastModifiedBy>Bureaucrat</cp:lastModifiedBy>
  <cp:revision>13</cp:revision>
  <dcterms:created xsi:type="dcterms:W3CDTF">2010-01-26T13:12:15Z</dcterms:created>
  <dcterms:modified xsi:type="dcterms:W3CDTF">2010-02-07T21:39:11Z</dcterms:modified>
</cp:coreProperties>
</file>