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xlsx" ContentType="application/vnd.openxmlformats-officedocument.spreadsheetml.sheet"/>
  <Override PartName="/ppt/slides/slide7.xml" ContentType="application/vnd.openxmlformats-officedocument.presentationml.slide+xml"/>
  <Override PartName="/ppt/slides/slide8.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0"/>
  </p:notesMasterIdLst>
  <p:handoutMasterIdLst>
    <p:handoutMasterId r:id="rId11"/>
  </p:handoutMasterIdLst>
  <p:sldIdLst>
    <p:sldId id="265" r:id="rId2"/>
    <p:sldId id="266" r:id="rId3"/>
    <p:sldId id="268" r:id="rId4"/>
    <p:sldId id="269" r:id="rId5"/>
    <p:sldId id="273" r:id="rId6"/>
    <p:sldId id="270" r:id="rId7"/>
    <p:sldId id="271" r:id="rId8"/>
    <p:sldId id="272" r:id="rId9"/>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0" autoAdjust="0"/>
    <p:restoredTop sz="94643" autoAdjust="0"/>
  </p:normalViewPr>
  <p:slideViewPr>
    <p:cSldViewPr>
      <p:cViewPr varScale="1">
        <p:scale>
          <a:sx n="71" d="100"/>
          <a:sy n="71" d="100"/>
        </p:scale>
        <p:origin x="-1044"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howGuides="1">
      <p:cViewPr varScale="1">
        <p:scale>
          <a:sx n="75" d="100"/>
          <a:sy n="75" d="100"/>
        </p:scale>
        <p:origin x="-1332" y="-102"/>
      </p:cViewPr>
      <p:guideLst>
        <p:guide orient="horz" pos="3107"/>
        <p:guide pos="2121"/>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Office_Excel_______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Office_Excel_______2.xlsx"/></Relationships>
</file>

<file path=ppt/charts/chart1.xml><?xml version="1.0" encoding="utf-8"?>
<c:chartSpace xmlns:c="http://schemas.openxmlformats.org/drawingml/2006/chart" xmlns:a="http://schemas.openxmlformats.org/drawingml/2006/main" xmlns:r="http://schemas.openxmlformats.org/officeDocument/2006/relationships">
  <c:lang val="ja-JP"/>
  <c:chart>
    <c:autoTitleDeleted val="1"/>
    <c:plotArea>
      <c:layout/>
      <c:barChart>
        <c:barDir val="col"/>
        <c:grouping val="clustered"/>
        <c:ser>
          <c:idx val="0"/>
          <c:order val="0"/>
          <c:tx>
            <c:strRef>
              <c:f>Sheet1!$B$1</c:f>
              <c:strCache>
                <c:ptCount val="1"/>
                <c:pt idx="0">
                  <c:v>男女総計</c:v>
                </c:pt>
              </c:strCache>
            </c:strRef>
          </c:tx>
          <c:spPr>
            <a:solidFill>
              <a:schemeClr val="accent2"/>
            </a:solidFill>
          </c:spPr>
          <c:cat>
            <c:strRef>
              <c:f>Sheet1!$A$2:$A$19</c:f>
              <c:strCache>
                <c:ptCount val="18"/>
                <c:pt idx="0">
                  <c:v>  0 ～  4 歳</c:v>
                </c:pt>
                <c:pt idx="1">
                  <c:v>  5 ～  9</c:v>
                </c:pt>
                <c:pt idx="2">
                  <c:v> 10 ～ 14</c:v>
                </c:pt>
                <c:pt idx="3">
                  <c:v> 15 ～ 19</c:v>
                </c:pt>
                <c:pt idx="4">
                  <c:v> 20 ～ 24</c:v>
                </c:pt>
                <c:pt idx="5">
                  <c:v> 25 ～ 29</c:v>
                </c:pt>
                <c:pt idx="6">
                  <c:v> 30 ～ 34</c:v>
                </c:pt>
                <c:pt idx="7">
                  <c:v> 35 ～ 39</c:v>
                </c:pt>
                <c:pt idx="8">
                  <c:v> 40 ～ 44</c:v>
                </c:pt>
                <c:pt idx="9">
                  <c:v> 45 ～ 49</c:v>
                </c:pt>
                <c:pt idx="10">
                  <c:v> 50 ～ 54</c:v>
                </c:pt>
                <c:pt idx="11">
                  <c:v> 55 ～ 59</c:v>
                </c:pt>
                <c:pt idx="12">
                  <c:v> 60 ～ 64</c:v>
                </c:pt>
                <c:pt idx="13">
                  <c:v> 65 ～ 69</c:v>
                </c:pt>
                <c:pt idx="14">
                  <c:v> 70 ～ 74</c:v>
                </c:pt>
                <c:pt idx="15">
                  <c:v> 75 ～ 79</c:v>
                </c:pt>
                <c:pt idx="16">
                  <c:v> 80 ～ 84</c:v>
                </c:pt>
                <c:pt idx="17">
                  <c:v> 85 歳 以 上</c:v>
                </c:pt>
              </c:strCache>
            </c:strRef>
          </c:cat>
          <c:val>
            <c:numRef>
              <c:f>Sheet1!$B$2:$B$19</c:f>
              <c:numCache>
                <c:formatCode>#,##0;[Red]\-#,##0</c:formatCode>
                <c:ptCount val="18"/>
                <c:pt idx="0">
                  <c:v>5530</c:v>
                </c:pt>
                <c:pt idx="1">
                  <c:v>5940</c:v>
                </c:pt>
                <c:pt idx="2">
                  <c:v>6014</c:v>
                </c:pt>
                <c:pt idx="3">
                  <c:v>6472</c:v>
                </c:pt>
                <c:pt idx="4">
                  <c:v>7349</c:v>
                </c:pt>
                <c:pt idx="5">
                  <c:v>8085</c:v>
                </c:pt>
                <c:pt idx="6">
                  <c:v>9693</c:v>
                </c:pt>
                <c:pt idx="7">
                  <c:v>9100</c:v>
                </c:pt>
                <c:pt idx="8">
                  <c:v>8025</c:v>
                </c:pt>
                <c:pt idx="9">
                  <c:v>7696</c:v>
                </c:pt>
                <c:pt idx="10">
                  <c:v>8495</c:v>
                </c:pt>
                <c:pt idx="11">
                  <c:v>10825</c:v>
                </c:pt>
                <c:pt idx="12">
                  <c:v>8152</c:v>
                </c:pt>
                <c:pt idx="13">
                  <c:v>7542</c:v>
                </c:pt>
                <c:pt idx="14">
                  <c:v>6787</c:v>
                </c:pt>
                <c:pt idx="15">
                  <c:v>5377</c:v>
                </c:pt>
                <c:pt idx="16">
                  <c:v>3614</c:v>
                </c:pt>
                <c:pt idx="17">
                  <c:v>3060</c:v>
                </c:pt>
              </c:numCache>
            </c:numRef>
          </c:val>
        </c:ser>
        <c:axId val="76232576"/>
        <c:axId val="76234112"/>
      </c:barChart>
      <c:catAx>
        <c:axId val="76232576"/>
        <c:scaling>
          <c:orientation val="minMax"/>
        </c:scaling>
        <c:axPos val="b"/>
        <c:tickLblPos val="nextTo"/>
        <c:crossAx val="76234112"/>
        <c:crosses val="autoZero"/>
        <c:auto val="1"/>
        <c:lblAlgn val="ctr"/>
        <c:lblOffset val="100"/>
      </c:catAx>
      <c:valAx>
        <c:axId val="76234112"/>
        <c:scaling>
          <c:orientation val="minMax"/>
        </c:scaling>
        <c:axPos val="l"/>
        <c:majorGridlines/>
        <c:numFmt formatCode="#,##0;[Red]\-#,##0" sourceLinked="1"/>
        <c:tickLblPos val="nextTo"/>
        <c:crossAx val="76232576"/>
        <c:crosses val="autoZero"/>
        <c:crossBetween val="between"/>
      </c:valAx>
    </c:plotArea>
    <c:legend>
      <c:legendPos val="r"/>
      <c:layout/>
    </c:legend>
    <c:plotVisOnly val="1"/>
  </c:chart>
  <c:txPr>
    <a:bodyPr/>
    <a:lstStyle/>
    <a:p>
      <a:pPr>
        <a:defRPr sz="1800"/>
      </a:pPr>
      <a:endParaRPr lang="ja-JP"/>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ja-JP"/>
  <c:chart>
    <c:plotArea>
      <c:layout/>
      <c:barChart>
        <c:barDir val="col"/>
        <c:grouping val="clustered"/>
        <c:ser>
          <c:idx val="0"/>
          <c:order val="0"/>
          <c:tx>
            <c:strRef>
              <c:f>Sheet1!$B$1</c:f>
              <c:strCache>
                <c:ptCount val="1"/>
                <c:pt idx="0">
                  <c:v>2006年</c:v>
                </c:pt>
              </c:strCache>
            </c:strRef>
          </c:tx>
          <c:spPr>
            <a:solidFill>
              <a:srgbClr val="333399"/>
            </a:solidFill>
          </c:spPr>
          <c:cat>
            <c:strRef>
              <c:f>Sheet1!$A$2:$A$5</c:f>
              <c:strCache>
                <c:ptCount val="4"/>
                <c:pt idx="0">
                  <c:v>0～17歳</c:v>
                </c:pt>
                <c:pt idx="1">
                  <c:v>18～34歳</c:v>
                </c:pt>
                <c:pt idx="2">
                  <c:v>35～59歳</c:v>
                </c:pt>
                <c:pt idx="3">
                  <c:v>60歳以上</c:v>
                </c:pt>
              </c:strCache>
            </c:strRef>
          </c:cat>
          <c:val>
            <c:numRef>
              <c:f>Sheet1!$B$2:$B$5</c:f>
              <c:numCache>
                <c:formatCode>#,##0_ </c:formatCode>
                <c:ptCount val="4"/>
                <c:pt idx="0">
                  <c:v>21167.153999999988</c:v>
                </c:pt>
                <c:pt idx="1">
                  <c:v>27651.895</c:v>
                </c:pt>
                <c:pt idx="2">
                  <c:v>44201.444000000003</c:v>
                </c:pt>
                <c:pt idx="3">
                  <c:v>34741.854000000021</c:v>
                </c:pt>
              </c:numCache>
            </c:numRef>
          </c:val>
        </c:ser>
        <c:ser>
          <c:idx val="1"/>
          <c:order val="1"/>
          <c:tx>
            <c:strRef>
              <c:f>Sheet1!$C$1</c:f>
              <c:strCache>
                <c:ptCount val="1"/>
                <c:pt idx="0">
                  <c:v>2036年</c:v>
                </c:pt>
              </c:strCache>
            </c:strRef>
          </c:tx>
          <c:spPr>
            <a:solidFill>
              <a:srgbClr val="FF0000"/>
            </a:solidFill>
          </c:spPr>
          <c:cat>
            <c:strRef>
              <c:f>Sheet1!$A$2:$A$5</c:f>
              <c:strCache>
                <c:ptCount val="4"/>
                <c:pt idx="0">
                  <c:v>0～17歳</c:v>
                </c:pt>
                <c:pt idx="1">
                  <c:v>18～34歳</c:v>
                </c:pt>
                <c:pt idx="2">
                  <c:v>35～59歳</c:v>
                </c:pt>
                <c:pt idx="3">
                  <c:v>60歳以上</c:v>
                </c:pt>
              </c:strCache>
            </c:strRef>
          </c:cat>
          <c:val>
            <c:numRef>
              <c:f>Sheet1!$C$2:$C$5</c:f>
              <c:numCache>
                <c:formatCode>#,##0_ </c:formatCode>
                <c:ptCount val="4"/>
                <c:pt idx="0">
                  <c:v>12686.846</c:v>
                </c:pt>
                <c:pt idx="1">
                  <c:v>16861.249</c:v>
                </c:pt>
                <c:pt idx="2">
                  <c:v>33685.182000000001</c:v>
                </c:pt>
                <c:pt idx="3">
                  <c:v>46480.827000000005</c:v>
                </c:pt>
              </c:numCache>
            </c:numRef>
          </c:val>
        </c:ser>
        <c:axId val="77078528"/>
        <c:axId val="77080064"/>
      </c:barChart>
      <c:catAx>
        <c:axId val="77078528"/>
        <c:scaling>
          <c:orientation val="minMax"/>
        </c:scaling>
        <c:axPos val="b"/>
        <c:tickLblPos val="nextTo"/>
        <c:crossAx val="77080064"/>
        <c:crosses val="autoZero"/>
        <c:auto val="1"/>
        <c:lblAlgn val="ctr"/>
        <c:lblOffset val="100"/>
      </c:catAx>
      <c:valAx>
        <c:axId val="77080064"/>
        <c:scaling>
          <c:orientation val="minMax"/>
        </c:scaling>
        <c:axPos val="l"/>
        <c:majorGridlines/>
        <c:numFmt formatCode="#,##0_ " sourceLinked="1"/>
        <c:tickLblPos val="nextTo"/>
        <c:crossAx val="77078528"/>
        <c:crosses val="autoZero"/>
        <c:crossBetween val="between"/>
      </c:valAx>
    </c:plotArea>
    <c:legend>
      <c:legendPos val="r"/>
      <c:layout/>
    </c:legend>
    <c:plotVisOnly val="1"/>
  </c:chart>
  <c:txPr>
    <a:bodyPr/>
    <a:lstStyle/>
    <a:p>
      <a:pPr>
        <a:defRPr sz="1800"/>
      </a:pPr>
      <a:endParaRPr lang="ja-JP"/>
    </a:p>
  </c:txPr>
  <c:externalData r:id="rId1"/>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スライド番号プレースホルダ 8"/>
          <p:cNvSpPr>
            <a:spLocks noGrp="1"/>
          </p:cNvSpPr>
          <p:nvPr>
            <p:ph type="sldNum" sz="quarter" idx="3"/>
          </p:nvPr>
        </p:nvSpPr>
        <p:spPr>
          <a:xfrm>
            <a:off x="3814763" y="9371013"/>
            <a:ext cx="2919412" cy="493712"/>
          </a:xfrm>
          <a:prstGeom prst="rect">
            <a:avLst/>
          </a:prstGeom>
        </p:spPr>
        <p:txBody>
          <a:bodyPr vert="horz" lIns="91440" tIns="45720" rIns="91440" bIns="45720" rtlCol="0" anchor="b"/>
          <a:lstStyle>
            <a:lvl1pPr algn="r">
              <a:defRPr sz="1200"/>
            </a:lvl1pPr>
          </a:lstStyle>
          <a:p>
            <a:fld id="{1B41F20F-3575-490C-975A-EF863D95DAC4}" type="slidenum">
              <a:rPr kumimoji="1" lang="ja-JP" altLang="en-US" smtClean="0"/>
              <a:pPr/>
              <a:t>&lt;#&gt;</a:t>
            </a:fld>
            <a:endParaRPr kumimoji="1" lang="ja-JP" altLang="en-US"/>
          </a:p>
        </p:txBody>
      </p:sp>
    </p:spTree>
    <p:extLst>
      <p:ext uri="{BB962C8B-B14F-4D97-AF65-F5344CB8AC3E}">
        <p14:creationId xmlns="" xmlns:p14="http://schemas.microsoft.com/office/powerpoint/2010/main" val="16154605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14763" y="0"/>
            <a:ext cx="2919412" cy="493713"/>
          </a:xfrm>
          <a:prstGeom prst="rect">
            <a:avLst/>
          </a:prstGeom>
        </p:spPr>
        <p:txBody>
          <a:bodyPr vert="horz" lIns="91440" tIns="45720" rIns="91440" bIns="45720" rtlCol="0"/>
          <a:lstStyle>
            <a:lvl1pPr algn="r">
              <a:defRPr sz="1200"/>
            </a:lvl1pPr>
          </a:lstStyle>
          <a:p>
            <a:r>
              <a:rPr lang="en-US" altLang="ja-JP" dirty="0" smtClean="0"/>
              <a:t>2008/09/20</a:t>
            </a:r>
            <a:endParaRPr lang="ja-JP" altLang="en-US" dirty="0"/>
          </a:p>
        </p:txBody>
      </p:sp>
      <p:sp>
        <p:nvSpPr>
          <p:cNvPr id="4" name="スライド イメージ プレースホルダ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73100" y="4686300"/>
            <a:ext cx="5389563" cy="4440238"/>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14763" y="9371013"/>
            <a:ext cx="2919412" cy="493712"/>
          </a:xfrm>
          <a:prstGeom prst="rect">
            <a:avLst/>
          </a:prstGeom>
        </p:spPr>
        <p:txBody>
          <a:bodyPr vert="horz" lIns="91440" tIns="45720" rIns="91440" bIns="45720" rtlCol="0" anchor="b"/>
          <a:lstStyle>
            <a:lvl1pPr algn="r">
              <a:defRPr sz="1200"/>
            </a:lvl1pPr>
          </a:lstStyle>
          <a:p>
            <a:fld id="{0D7189C3-70FD-45C8-AA34-3D07BFDF182C}" type="slidenum">
              <a:rPr kumimoji="1" lang="ja-JP" altLang="en-US" smtClean="0"/>
              <a:pPr/>
              <a:t>&lt;#&gt;</a:t>
            </a:fld>
            <a:endParaRPr kumimoji="1" lang="ja-JP" altLang="en-US"/>
          </a:p>
        </p:txBody>
      </p:sp>
    </p:spTree>
    <p:extLst>
      <p:ext uri="{BB962C8B-B14F-4D97-AF65-F5344CB8AC3E}">
        <p14:creationId xmlns="" xmlns:p14="http://schemas.microsoft.com/office/powerpoint/2010/main" val="132293148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357158" y="1052513"/>
            <a:ext cx="8329642" cy="5073650"/>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アイコンをクリックして図を追加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3" descr="C:\Users\localnaka\Desktop\3.png"/>
          <p:cNvPicPr>
            <a:picLocks noChangeAspect="1" noChangeArrowheads="1"/>
          </p:cNvPicPr>
          <p:nvPr/>
        </p:nvPicPr>
        <p:blipFill>
          <a:blip r:embed="rId14" cstate="print"/>
          <a:srcRect/>
          <a:stretch>
            <a:fillRect/>
          </a:stretch>
        </p:blipFill>
        <p:spPr bwMode="hidden">
          <a:xfrm>
            <a:off x="357158" y="285728"/>
            <a:ext cx="8286808" cy="5709181"/>
          </a:xfrm>
          <a:prstGeom prst="rect">
            <a:avLst/>
          </a:prstGeom>
          <a:noFill/>
        </p:spPr>
      </p:pic>
      <p:sp>
        <p:nvSpPr>
          <p:cNvPr id="1027" name="Rectangle 2"/>
          <p:cNvSpPr>
            <a:spLocks noGrp="1" noChangeArrowheads="1"/>
          </p:cNvSpPr>
          <p:nvPr>
            <p:ph type="title"/>
          </p:nvPr>
        </p:nvSpPr>
        <p:spPr bwMode="auto">
          <a:xfrm>
            <a:off x="357158" y="274638"/>
            <a:ext cx="821537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dirty="0" smtClean="0"/>
          </a:p>
        </p:txBody>
      </p:sp>
      <p:sp>
        <p:nvSpPr>
          <p:cNvPr id="1028" name="Rectangle 3"/>
          <p:cNvSpPr>
            <a:spLocks noGrp="1" noChangeArrowheads="1"/>
          </p:cNvSpPr>
          <p:nvPr>
            <p:ph type="body" idx="1"/>
          </p:nvPr>
        </p:nvSpPr>
        <p:spPr bwMode="auto">
          <a:xfrm>
            <a:off x="357158" y="1052513"/>
            <a:ext cx="8215370" cy="494825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300" dirty="0" err="1">
                <a:solidFill>
                  <a:schemeClr val="tx2"/>
                </a:solidFill>
                <a:ea typeface="ＭＳ Ｐゴシック" pitchFamily="50" charset="-128"/>
              </a:rPr>
              <a:t>わんくま</a:t>
            </a:r>
            <a:r>
              <a:rPr kumimoji="0" lang="ja-JP" altLang="en-US" sz="2300" dirty="0">
                <a:solidFill>
                  <a:schemeClr val="tx2"/>
                </a:solidFill>
                <a:ea typeface="ＭＳ Ｐゴシック" pitchFamily="50" charset="-128"/>
              </a:rPr>
              <a:t>同盟 </a:t>
            </a:r>
            <a:r>
              <a:rPr kumimoji="0" lang="ja-JP" altLang="en-US" sz="2300" dirty="0" smtClean="0">
                <a:solidFill>
                  <a:schemeClr val="tx2"/>
                </a:solidFill>
                <a:ea typeface="ＭＳ Ｐゴシック" pitchFamily="50" charset="-128"/>
              </a:rPr>
              <a:t>東京勉強会 </a:t>
            </a:r>
            <a:r>
              <a:rPr kumimoji="0" lang="en-US" altLang="ja-JP" sz="2300" dirty="0" smtClean="0">
                <a:solidFill>
                  <a:schemeClr val="tx2"/>
                </a:solidFill>
                <a:ea typeface="ＭＳ Ｐゴシック" pitchFamily="50" charset="-128"/>
              </a:rPr>
              <a:t>#43</a:t>
            </a:r>
          </a:p>
        </p:txBody>
      </p:sp>
      <p:pic>
        <p:nvPicPr>
          <p:cNvPr id="10" name="Picture 2" descr="C:\Users\localnaka\Desktop\名称未設定1.png"/>
          <p:cNvPicPr>
            <a:picLocks noChangeAspect="1" noChangeArrowheads="1"/>
          </p:cNvPicPr>
          <p:nvPr/>
        </p:nvPicPr>
        <p:blipFill>
          <a:blip r:embed="rId15" cstate="print"/>
          <a:srcRect/>
          <a:stretch>
            <a:fillRect/>
          </a:stretch>
        </p:blipFill>
        <p:spPr bwMode="auto">
          <a:xfrm>
            <a:off x="428596" y="6165056"/>
            <a:ext cx="1643074" cy="572951"/>
          </a:xfrm>
          <a:prstGeom prst="rect">
            <a:avLst/>
          </a:prstGeom>
          <a:noFill/>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iming>
    <p:tnLst>
      <p:par>
        <p:cTn id="1" dur="indefinite" restart="never" nodeType="tmRoot"/>
      </p:par>
    </p:tnLst>
  </p:timing>
  <p:txStyles>
    <p:titleStyle>
      <a:lvl1pPr algn="ctr" rtl="0" eaLnBrk="1" fontAlgn="base" hangingPunct="1">
        <a:spcBef>
          <a:spcPct val="0"/>
        </a:spcBef>
        <a:spcAft>
          <a:spcPct val="0"/>
        </a:spcAft>
        <a:defRPr kumimoji="1" sz="2400">
          <a:solidFill>
            <a:schemeClr val="tx2"/>
          </a:solidFill>
          <a:latin typeface="+mj-lt"/>
          <a:ea typeface="+mj-ea"/>
          <a:cs typeface="+mj-cs"/>
        </a:defRPr>
      </a:lvl1pPr>
      <a:lvl2pPr algn="ctr" rtl="0" eaLnBrk="1" fontAlgn="base" hangingPunct="1">
        <a:spcBef>
          <a:spcPct val="0"/>
        </a:spcBef>
        <a:spcAft>
          <a:spcPct val="0"/>
        </a:spcAft>
        <a:defRPr kumimoji="1" sz="2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2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2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2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2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2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2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2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p:cNvSpPr txBox="1"/>
          <p:nvPr/>
        </p:nvSpPr>
        <p:spPr>
          <a:xfrm>
            <a:off x="6500826" y="4000504"/>
            <a:ext cx="1846980" cy="584775"/>
          </a:xfrm>
          <a:prstGeom prst="rect">
            <a:avLst/>
          </a:prstGeom>
          <a:noFill/>
        </p:spPr>
        <p:txBody>
          <a:bodyPr wrap="none" rtlCol="0">
            <a:spAutoFit/>
          </a:bodyPr>
          <a:lstStyle/>
          <a:p>
            <a:r>
              <a:rPr kumimoji="1" lang="en-US" altLang="ja-JP" sz="3200" smtClean="0"/>
              <a:t>guicheng</a:t>
            </a:r>
            <a:endParaRPr kumimoji="1" lang="ja-JP" altLang="en-US" sz="3200"/>
          </a:p>
        </p:txBody>
      </p:sp>
      <p:sp>
        <p:nvSpPr>
          <p:cNvPr id="5" name="タイトル 4"/>
          <p:cNvSpPr>
            <a:spLocks noGrp="1"/>
          </p:cNvSpPr>
          <p:nvPr>
            <p:ph type="ctrTitle"/>
          </p:nvPr>
        </p:nvSpPr>
        <p:spPr/>
        <p:txBody>
          <a:bodyPr/>
          <a:lstStyle/>
          <a:p>
            <a:endParaRPr kumimoji="1" lang="ja-JP" altLang="en-US"/>
          </a:p>
        </p:txBody>
      </p:sp>
      <p:pic>
        <p:nvPicPr>
          <p:cNvPr id="2" name="Picture 2"/>
          <p:cNvPicPr>
            <a:picLocks noChangeAspect="1" noChangeArrowheads="1"/>
          </p:cNvPicPr>
          <p:nvPr/>
        </p:nvPicPr>
        <p:blipFill>
          <a:blip r:embed="rId2" cstate="print"/>
          <a:srcRect/>
          <a:stretch>
            <a:fillRect/>
          </a:stretch>
        </p:blipFill>
        <p:spPr bwMode="auto">
          <a:xfrm>
            <a:off x="1524000" y="1143004"/>
            <a:ext cx="6096000" cy="28575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マンションの投資話</a:t>
            </a:r>
            <a:endParaRPr kumimoji="1" lang="ja-JP" altLang="en-US" dirty="0"/>
          </a:p>
        </p:txBody>
      </p:sp>
      <p:sp>
        <p:nvSpPr>
          <p:cNvPr id="3" name="テキスト プレースホルダ 2"/>
          <p:cNvSpPr>
            <a:spLocks noGrp="1"/>
          </p:cNvSpPr>
          <p:nvPr>
            <p:ph type="body" idx="1"/>
          </p:nvPr>
        </p:nvSpPr>
        <p:spPr>
          <a:xfrm>
            <a:off x="357158" y="1052513"/>
            <a:ext cx="8329642" cy="5073650"/>
          </a:xfrm>
        </p:spPr>
        <p:txBody>
          <a:bodyPr/>
          <a:lstStyle/>
          <a:p>
            <a:r>
              <a:rPr kumimoji="1" lang="ja-JP" altLang="en-US" smtClean="0"/>
              <a:t>ワンルームマンションの再賃貸</a:t>
            </a:r>
            <a:endParaRPr kumimoji="1" lang="en-US" altLang="ja-JP" smtClean="0"/>
          </a:p>
          <a:p>
            <a:pPr lvl="1"/>
            <a:r>
              <a:rPr lang="ja-JP" altLang="en-US" smtClean="0"/>
              <a:t>家賃収入を返済に充てるため、必要経費</a:t>
            </a:r>
            <a:r>
              <a:rPr lang="en-US" altLang="ja-JP" smtClean="0"/>
              <a:t>0</a:t>
            </a:r>
          </a:p>
          <a:p>
            <a:pPr lvl="2"/>
            <a:r>
              <a:rPr kumimoji="1" lang="ja-JP" altLang="en-US" smtClean="0"/>
              <a:t>月々数百円のお小遣いアリ</a:t>
            </a:r>
            <a:endParaRPr kumimoji="1" lang="en-US" altLang="ja-JP" smtClean="0"/>
          </a:p>
          <a:p>
            <a:pPr lvl="1"/>
            <a:r>
              <a:rPr lang="ja-JP" altLang="en-US" smtClean="0"/>
              <a:t>ローン完済でマンションが自分のものに</a:t>
            </a:r>
            <a:endParaRPr lang="en-US" altLang="ja-JP" smtClean="0"/>
          </a:p>
          <a:p>
            <a:pPr lvl="1"/>
            <a:r>
              <a:rPr kumimoji="1" lang="ja-JP" altLang="en-US" smtClean="0"/>
              <a:t>生命保険付いてます</a:t>
            </a:r>
            <a:endParaRPr kumimoji="1" lang="ja-JP" altLang="en-US"/>
          </a:p>
        </p:txBody>
      </p:sp>
      <p:sp>
        <p:nvSpPr>
          <p:cNvPr id="4" name="テキスト ボックス 3"/>
          <p:cNvSpPr txBox="1"/>
          <p:nvPr/>
        </p:nvSpPr>
        <p:spPr>
          <a:xfrm>
            <a:off x="486259" y="3929066"/>
            <a:ext cx="8071440" cy="523220"/>
          </a:xfrm>
          <a:prstGeom prst="rect">
            <a:avLst/>
          </a:prstGeom>
          <a:noFill/>
        </p:spPr>
        <p:txBody>
          <a:bodyPr wrap="none" rtlCol="0">
            <a:spAutoFit/>
          </a:bodyPr>
          <a:lstStyle/>
          <a:p>
            <a:r>
              <a:rPr kumimoji="1" lang="ja-JP" altLang="en-US" sz="2800" smtClean="0">
                <a:latin typeface="+mn-ea"/>
                <a:ea typeface="+mn-ea"/>
              </a:rPr>
              <a:t>投資話としては、ひじょーに魅力的に聞こえるが</a:t>
            </a:r>
            <a:r>
              <a:rPr kumimoji="1" lang="en-US" altLang="ja-JP" sz="2800" smtClean="0">
                <a:latin typeface="+mn-ea"/>
                <a:ea typeface="+mn-ea"/>
              </a:rPr>
              <a:t>……</a:t>
            </a:r>
            <a:endParaRPr kumimoji="1" lang="ja-JP" altLang="en-US" sz="2800">
              <a:latin typeface="+mn-ea"/>
              <a:ea typeface="+mn-ea"/>
            </a:endParaRPr>
          </a:p>
        </p:txBody>
      </p:sp>
      <p:sp>
        <p:nvSpPr>
          <p:cNvPr id="5" name="テキスト ボックス 4"/>
          <p:cNvSpPr txBox="1"/>
          <p:nvPr/>
        </p:nvSpPr>
        <p:spPr>
          <a:xfrm>
            <a:off x="814073" y="4786322"/>
            <a:ext cx="7415813" cy="707886"/>
          </a:xfrm>
          <a:prstGeom prst="rect">
            <a:avLst/>
          </a:prstGeom>
          <a:noFill/>
        </p:spPr>
        <p:txBody>
          <a:bodyPr wrap="none" rtlCol="0">
            <a:spAutoFit/>
          </a:bodyPr>
          <a:lstStyle/>
          <a:p>
            <a:r>
              <a:rPr kumimoji="1" lang="ja-JP" altLang="en-US" sz="4000" smtClean="0">
                <a:solidFill>
                  <a:srgbClr val="FF0000"/>
                </a:solidFill>
              </a:rPr>
              <a:t>こんなもん、考慮の対象外！！！</a:t>
            </a:r>
            <a:endParaRPr kumimoji="1" lang="ja-JP" altLang="en-US" sz="400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1"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平成</a:t>
            </a:r>
            <a:r>
              <a:rPr kumimoji="1" lang="en-US" altLang="ja-JP" smtClean="0"/>
              <a:t>18</a:t>
            </a:r>
            <a:r>
              <a:rPr kumimoji="1" lang="ja-JP" altLang="en-US" smtClean="0"/>
              <a:t>年</a:t>
            </a:r>
            <a:r>
              <a:rPr kumimoji="1" lang="en-US" altLang="ja-JP" smtClean="0"/>
              <a:t>7</a:t>
            </a:r>
            <a:r>
              <a:rPr kumimoji="1" lang="ja-JP" altLang="en-US" smtClean="0"/>
              <a:t>月</a:t>
            </a:r>
            <a:r>
              <a:rPr kumimoji="1" lang="en-US" altLang="ja-JP" smtClean="0"/>
              <a:t>1</a:t>
            </a:r>
            <a:r>
              <a:rPr kumimoji="1" lang="ja-JP" altLang="en-US" smtClean="0"/>
              <a:t>日 人口総計</a:t>
            </a:r>
            <a:r>
              <a:rPr kumimoji="1" lang="en-US" altLang="ja-JP" smtClean="0"/>
              <a:t>(</a:t>
            </a:r>
            <a:r>
              <a:rPr kumimoji="1" lang="ja-JP" altLang="en-US" smtClean="0"/>
              <a:t>単位</a:t>
            </a:r>
            <a:r>
              <a:rPr kumimoji="1" lang="en-US" altLang="ja-JP" smtClean="0"/>
              <a:t>:</a:t>
            </a:r>
            <a:r>
              <a:rPr kumimoji="1" lang="ja-JP" altLang="en-US" smtClean="0"/>
              <a:t>千人</a:t>
            </a:r>
            <a:r>
              <a:rPr kumimoji="1" lang="en-US" altLang="ja-JP" smtClean="0"/>
              <a:t>)</a:t>
            </a:r>
            <a:endParaRPr kumimoji="1" lang="ja-JP" altLang="en-US"/>
          </a:p>
        </p:txBody>
      </p:sp>
      <p:graphicFrame>
        <p:nvGraphicFramePr>
          <p:cNvPr id="4" name="コンテンツ プレースホルダ 3"/>
          <p:cNvGraphicFramePr>
            <a:graphicFrameLocks noGrp="1"/>
          </p:cNvGraphicFramePr>
          <p:nvPr>
            <p:ph idx="1"/>
          </p:nvPr>
        </p:nvGraphicFramePr>
        <p:xfrm>
          <a:off x="357158" y="1052513"/>
          <a:ext cx="8215342" cy="4591065"/>
        </p:xfrm>
        <a:graphic>
          <a:graphicData uri="http://schemas.openxmlformats.org/drawingml/2006/chart">
            <c:chart xmlns:c="http://schemas.openxmlformats.org/drawingml/2006/chart" xmlns:r="http://schemas.openxmlformats.org/officeDocument/2006/relationships" r:id="rId2"/>
          </a:graphicData>
        </a:graphic>
      </p:graphicFrame>
      <p:sp>
        <p:nvSpPr>
          <p:cNvPr id="5" name="テキスト ボックス 4"/>
          <p:cNvSpPr txBox="1"/>
          <p:nvPr/>
        </p:nvSpPr>
        <p:spPr>
          <a:xfrm>
            <a:off x="4039883" y="5643578"/>
            <a:ext cx="4584908" cy="276999"/>
          </a:xfrm>
          <a:prstGeom prst="rect">
            <a:avLst/>
          </a:prstGeom>
          <a:noFill/>
        </p:spPr>
        <p:txBody>
          <a:bodyPr wrap="none" rtlCol="0" anchor="b">
            <a:spAutoFit/>
          </a:bodyPr>
          <a:lstStyle/>
          <a:p>
            <a:pPr algn="r"/>
            <a:r>
              <a:rPr kumimoji="1" lang="ja-JP" altLang="en-US" sz="1200" smtClean="0"/>
              <a:t>総務省統計局　</a:t>
            </a:r>
            <a:r>
              <a:rPr lang="ja-JP" altLang="en-US" sz="1200" smtClean="0"/>
              <a:t>平成</a:t>
            </a:r>
            <a:r>
              <a:rPr lang="en-US" altLang="ja-JP" sz="1200" smtClean="0"/>
              <a:t>17</a:t>
            </a:r>
            <a:r>
              <a:rPr lang="ja-JP" altLang="en-US" sz="1200" smtClean="0"/>
              <a:t>年国勢調査結果確定人口に基づく改定数値</a:t>
            </a:r>
            <a:endParaRPr lang="en-US" altLang="ja-JP" sz="120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smtClean="0"/>
              <a:t>30</a:t>
            </a:r>
            <a:r>
              <a:rPr kumimoji="1" lang="ja-JP" altLang="en-US" smtClean="0"/>
              <a:t>年後との人口比較</a:t>
            </a:r>
            <a:r>
              <a:rPr kumimoji="1" lang="en-US" altLang="ja-JP" smtClean="0"/>
              <a:t>(</a:t>
            </a:r>
            <a:r>
              <a:rPr lang="ja-JP" altLang="en-US" smtClean="0"/>
              <a:t>単位</a:t>
            </a:r>
            <a:r>
              <a:rPr lang="en-US" altLang="ja-JP" smtClean="0"/>
              <a:t>:</a:t>
            </a:r>
            <a:r>
              <a:rPr lang="ja-JP" altLang="en-US" smtClean="0"/>
              <a:t>千人</a:t>
            </a:r>
            <a:r>
              <a:rPr lang="en-US" altLang="ja-JP" smtClean="0"/>
              <a:t>)</a:t>
            </a:r>
            <a:endParaRPr kumimoji="1" lang="ja-JP" altLang="en-US"/>
          </a:p>
        </p:txBody>
      </p:sp>
      <p:graphicFrame>
        <p:nvGraphicFramePr>
          <p:cNvPr id="4" name="コンテンツ プレースホルダ 3"/>
          <p:cNvGraphicFramePr>
            <a:graphicFrameLocks noGrp="1"/>
          </p:cNvGraphicFramePr>
          <p:nvPr>
            <p:ph idx="1"/>
          </p:nvPr>
        </p:nvGraphicFramePr>
        <p:xfrm>
          <a:off x="428596" y="1052513"/>
          <a:ext cx="8143904" cy="4376751"/>
        </p:xfrm>
        <a:graphic>
          <a:graphicData uri="http://schemas.openxmlformats.org/drawingml/2006/chart">
            <c:chart xmlns:c="http://schemas.openxmlformats.org/drawingml/2006/chart" xmlns:r="http://schemas.openxmlformats.org/officeDocument/2006/relationships" r:id="rId2"/>
          </a:graphicData>
        </a:graphic>
      </p:graphicFrame>
      <p:sp>
        <p:nvSpPr>
          <p:cNvPr id="5" name="正方形/長方形 4"/>
          <p:cNvSpPr/>
          <p:nvPr/>
        </p:nvSpPr>
        <p:spPr>
          <a:xfrm>
            <a:off x="3438892" y="5479807"/>
            <a:ext cx="5166864" cy="461665"/>
          </a:xfrm>
          <a:prstGeom prst="rect">
            <a:avLst/>
          </a:prstGeom>
        </p:spPr>
        <p:txBody>
          <a:bodyPr wrap="none" anchor="b">
            <a:spAutoFit/>
          </a:bodyPr>
          <a:lstStyle/>
          <a:p>
            <a:pPr algn="r"/>
            <a:r>
              <a:rPr lang="ja-JP" altLang="en-US" sz="1200" smtClean="0"/>
              <a:t>国立社会保障・人口問題研究所　日本の将来推計人口（平成</a:t>
            </a:r>
            <a:r>
              <a:rPr lang="en-US" altLang="ja-JP" sz="1200" smtClean="0"/>
              <a:t>18</a:t>
            </a:r>
            <a:r>
              <a:rPr lang="ja-JP" altLang="en-US" sz="1200" smtClean="0"/>
              <a:t>年</a:t>
            </a:r>
            <a:r>
              <a:rPr lang="en-US" altLang="ja-JP" sz="1200" smtClean="0"/>
              <a:t>12</a:t>
            </a:r>
            <a:r>
              <a:rPr lang="ja-JP" altLang="en-US" sz="1200" smtClean="0"/>
              <a:t>月推計）</a:t>
            </a:r>
            <a:endParaRPr lang="en-US" altLang="ja-JP" sz="1200" smtClean="0"/>
          </a:p>
          <a:p>
            <a:pPr algn="r"/>
            <a:r>
              <a:rPr lang="ja-JP" altLang="en-US" sz="1200" smtClean="0"/>
              <a:t>出生：中位、死亡：中位のデータによる</a:t>
            </a:r>
            <a:endParaRPr lang="ja-JP" altLang="en-US" sz="120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生命保険の問題点</a:t>
            </a:r>
            <a:endParaRPr kumimoji="1" lang="ja-JP" altLang="en-US"/>
          </a:p>
        </p:txBody>
      </p:sp>
      <p:sp>
        <p:nvSpPr>
          <p:cNvPr id="3" name="コンテンツ プレースホルダ 2"/>
          <p:cNvSpPr>
            <a:spLocks noGrp="1"/>
          </p:cNvSpPr>
          <p:nvPr>
            <p:ph idx="1"/>
          </p:nvPr>
        </p:nvSpPr>
        <p:spPr/>
        <p:txBody>
          <a:bodyPr/>
          <a:lstStyle/>
          <a:p>
            <a:r>
              <a:rPr kumimoji="1" lang="ja-JP" altLang="en-US" smtClean="0"/>
              <a:t>契約者の身に何かがあった場合</a:t>
            </a:r>
            <a:endParaRPr lang="en-US" altLang="ja-JP" smtClean="0"/>
          </a:p>
          <a:p>
            <a:pPr lvl="1"/>
            <a:r>
              <a:rPr kumimoji="1" lang="ja-JP" altLang="en-US" smtClean="0"/>
              <a:t>保険金が契約者に支払われる</a:t>
            </a:r>
            <a:endParaRPr kumimoji="1" lang="en-US" altLang="ja-JP" smtClean="0"/>
          </a:p>
          <a:p>
            <a:pPr lvl="1"/>
            <a:r>
              <a:rPr lang="ja-JP" altLang="en-US" smtClean="0"/>
              <a:t>ローンが残っていれば、残金を払う必要がある</a:t>
            </a:r>
            <a:endParaRPr lang="en-US" altLang="ja-JP" smtClean="0"/>
          </a:p>
          <a:p>
            <a:pPr lvl="1">
              <a:buNone/>
            </a:pPr>
            <a:r>
              <a:rPr kumimoji="1" lang="ja-JP" altLang="en-US" smtClean="0"/>
              <a:t>⇒ 生命保険が契約の担保</a:t>
            </a:r>
            <a:endParaRPr kumimoji="1" lang="en-US" altLang="ja-JP" smtClean="0"/>
          </a:p>
        </p:txBody>
      </p:sp>
      <p:sp>
        <p:nvSpPr>
          <p:cNvPr id="4" name="テキスト ボックス 3"/>
          <p:cNvSpPr txBox="1"/>
          <p:nvPr/>
        </p:nvSpPr>
        <p:spPr>
          <a:xfrm>
            <a:off x="472961" y="4357694"/>
            <a:ext cx="8198078" cy="707886"/>
          </a:xfrm>
          <a:prstGeom prst="rect">
            <a:avLst/>
          </a:prstGeom>
          <a:noFill/>
        </p:spPr>
        <p:txBody>
          <a:bodyPr wrap="none" rtlCol="0">
            <a:spAutoFit/>
          </a:bodyPr>
          <a:lstStyle/>
          <a:p>
            <a:r>
              <a:rPr kumimoji="1" lang="ja-JP" altLang="en-US" sz="4000" smtClean="0">
                <a:solidFill>
                  <a:srgbClr val="FF0000"/>
                </a:solidFill>
              </a:rPr>
              <a:t>命を担保にされたのと、何が違うの？</a:t>
            </a:r>
            <a:endParaRPr kumimoji="1" lang="ja-JP" altLang="en-US" sz="400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個人情報保護法</a:t>
            </a:r>
            <a:endParaRPr kumimoji="1" lang="ja-JP" altLang="en-US"/>
          </a:p>
        </p:txBody>
      </p:sp>
      <p:sp>
        <p:nvSpPr>
          <p:cNvPr id="3" name="コンテンツ プレースホルダ 2"/>
          <p:cNvSpPr>
            <a:spLocks noGrp="1"/>
          </p:cNvSpPr>
          <p:nvPr>
            <p:ph idx="1"/>
          </p:nvPr>
        </p:nvSpPr>
        <p:spPr/>
        <p:txBody>
          <a:bodyPr/>
          <a:lstStyle/>
          <a:p>
            <a:r>
              <a:rPr lang="ja-JP" altLang="en-US" smtClean="0"/>
              <a:t>第十七条</a:t>
            </a:r>
            <a:endParaRPr lang="en-US" altLang="ja-JP" smtClean="0"/>
          </a:p>
          <a:p>
            <a:pPr lvl="1"/>
            <a:r>
              <a:rPr lang="ja-JP" altLang="en-US" smtClean="0"/>
              <a:t>個人情報取扱事業者は、偽りその他不正の手段により個人情報を取得してはならない。</a:t>
            </a:r>
            <a:endParaRPr lang="en-US" altLang="ja-JP" smtClean="0"/>
          </a:p>
          <a:p>
            <a:r>
              <a:rPr lang="ja-JP" altLang="en-US" smtClean="0"/>
              <a:t>第二十三条</a:t>
            </a:r>
            <a:endParaRPr lang="en-US" altLang="ja-JP" smtClean="0"/>
          </a:p>
          <a:p>
            <a:pPr lvl="1"/>
            <a:r>
              <a:rPr lang="ja-JP" altLang="en-US" smtClean="0"/>
              <a:t>個人情報取扱事業者は、次に掲げる場合を除くほか、あらかじめ本人の同意を得ないで、個人データを第三者に提供してはならない。</a:t>
            </a:r>
            <a:r>
              <a:rPr lang="en-US" altLang="ja-JP" smtClean="0"/>
              <a:t/>
            </a:r>
            <a:br>
              <a:rPr lang="en-US" altLang="ja-JP" smtClean="0"/>
            </a:br>
            <a:r>
              <a:rPr lang="en-US" altLang="ja-JP" smtClean="0"/>
              <a:t>(</a:t>
            </a:r>
            <a:r>
              <a:rPr lang="ja-JP" altLang="en-US" smtClean="0"/>
              <a:t>以下略</a:t>
            </a:r>
            <a:r>
              <a:rPr lang="en-US" altLang="ja-JP" smtClean="0"/>
              <a:t>)</a:t>
            </a:r>
            <a:endParaRPr lang="ja-JP" altLang="en-US" smtClean="0"/>
          </a:p>
          <a:p>
            <a:endParaRPr kumimoji="1" lang="ja-JP" alt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個人情報保護法</a:t>
            </a:r>
            <a:endParaRPr kumimoji="1" lang="ja-JP" altLang="en-US"/>
          </a:p>
        </p:txBody>
      </p:sp>
      <p:sp>
        <p:nvSpPr>
          <p:cNvPr id="3" name="コンテンツ プレースホルダ 2"/>
          <p:cNvSpPr>
            <a:spLocks noGrp="1"/>
          </p:cNvSpPr>
          <p:nvPr>
            <p:ph idx="1"/>
          </p:nvPr>
        </p:nvSpPr>
        <p:spPr/>
        <p:txBody>
          <a:bodyPr/>
          <a:lstStyle/>
          <a:p>
            <a:r>
              <a:rPr lang="ja-JP" altLang="en-US" smtClean="0"/>
              <a:t>第十五条</a:t>
            </a:r>
            <a:endParaRPr lang="en-US" altLang="ja-JP" smtClean="0"/>
          </a:p>
          <a:p>
            <a:pPr lvl="1"/>
            <a:r>
              <a:rPr lang="ja-JP" altLang="en-US" smtClean="0"/>
              <a:t>個人情報取扱事業者は、個人情報を取り扱うに当たっては、その利用の目的（以下「利用目的」  という。）をできる限り特定しなければならない。</a:t>
            </a:r>
            <a:r>
              <a:rPr lang="en-US" altLang="ja-JP" smtClean="0"/>
              <a:t/>
            </a:r>
            <a:br>
              <a:rPr lang="en-US" altLang="ja-JP" smtClean="0"/>
            </a:br>
            <a:r>
              <a:rPr lang="en-US" altLang="ja-JP" smtClean="0"/>
              <a:t>(</a:t>
            </a:r>
            <a:r>
              <a:rPr lang="ja-JP" altLang="en-US" smtClean="0"/>
              <a:t>以下略</a:t>
            </a:r>
            <a:r>
              <a:rPr lang="en-US" altLang="ja-JP" smtClean="0"/>
              <a:t>)</a:t>
            </a:r>
          </a:p>
          <a:p>
            <a:r>
              <a:rPr lang="ja-JP" altLang="en-US" smtClean="0"/>
              <a:t>第十六条</a:t>
            </a:r>
            <a:endParaRPr lang="en-US" altLang="ja-JP" smtClean="0"/>
          </a:p>
          <a:p>
            <a:pPr lvl="1"/>
            <a:r>
              <a:rPr lang="ja-JP" altLang="en-US" smtClean="0"/>
              <a:t>個人情報取扱事業者は、あらかじめ本人の同意を得ないで、前条の規定により特定された利用  目的の達成に必要な範囲を超えて、個人情報を取り扱ってはならない。</a:t>
            </a:r>
            <a:endParaRPr kumimoji="1" lang="ja-JP" alt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個人情報保護法</a:t>
            </a:r>
            <a:endParaRPr kumimoji="1" lang="ja-JP" altLang="en-US"/>
          </a:p>
        </p:txBody>
      </p:sp>
      <p:sp>
        <p:nvSpPr>
          <p:cNvPr id="3" name="コンテンツ プレースホルダ 2"/>
          <p:cNvSpPr>
            <a:spLocks noGrp="1"/>
          </p:cNvSpPr>
          <p:nvPr>
            <p:ph idx="1"/>
          </p:nvPr>
        </p:nvSpPr>
        <p:spPr/>
        <p:txBody>
          <a:bodyPr/>
          <a:lstStyle/>
          <a:p>
            <a:r>
              <a:rPr lang="ja-JP" altLang="en-US" smtClean="0"/>
              <a:t>第二十七条</a:t>
            </a:r>
            <a:endParaRPr lang="en-US" altLang="ja-JP" smtClean="0"/>
          </a:p>
          <a:p>
            <a:pPr lvl="1"/>
            <a:r>
              <a:rPr lang="ja-JP" altLang="en-US" smtClean="0"/>
              <a:t>個人情報取扱事業者は、本人から、当該本人が識別される保有個人データが第十六条の規定に違反して取り扱われているという理由又は第十七条の規定に違反して取得されたものであるという理由によって、当該保有個人データの利用の停止又は消去（以下この条において「利用停止等」という。）を求められた場合</a:t>
            </a:r>
            <a:r>
              <a:rPr lang="en-US" altLang="ja-JP" smtClean="0"/>
              <a:t>(</a:t>
            </a:r>
            <a:r>
              <a:rPr lang="ja-JP" altLang="en-US" smtClean="0"/>
              <a:t>中略</a:t>
            </a:r>
            <a:r>
              <a:rPr lang="en-US" altLang="ja-JP" smtClean="0"/>
              <a:t>)</a:t>
            </a:r>
            <a:r>
              <a:rPr lang="ja-JP" altLang="en-US" smtClean="0"/>
              <a:t>、当該保有個人データの利用停止等を行わなければならない。</a:t>
            </a:r>
            <a:r>
              <a:rPr lang="en-US" altLang="ja-JP" smtClean="0"/>
              <a:t/>
            </a:r>
            <a:br>
              <a:rPr lang="en-US" altLang="ja-JP" smtClean="0"/>
            </a:br>
            <a:r>
              <a:rPr lang="en-US" altLang="ja-JP" smtClean="0"/>
              <a:t>(</a:t>
            </a:r>
            <a:r>
              <a:rPr lang="ja-JP" altLang="en-US" smtClean="0"/>
              <a:t>以下略</a:t>
            </a:r>
            <a:r>
              <a:rPr lang="en-US" altLang="ja-JP" smtClean="0"/>
              <a:t>)</a:t>
            </a:r>
            <a:endParaRPr kumimoji="1" lang="ja-JP" alt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スライドマスタT43">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スライドマスタT43</Template>
  <TotalTime>519</TotalTime>
  <Words>333</Words>
  <Application>Microsoft Office PowerPoint</Application>
  <PresentationFormat>画面に合わせる (4:3)</PresentationFormat>
  <Paragraphs>33</Paragraphs>
  <Slides>8</Slides>
  <Notes>0</Notes>
  <HiddenSlides>0</HiddenSlides>
  <MMClips>0</MMClips>
  <ScaleCrop>false</ScaleCrop>
  <HeadingPairs>
    <vt:vector size="4" baseType="variant">
      <vt:variant>
        <vt:lpstr>テーマ</vt:lpstr>
      </vt:variant>
      <vt:variant>
        <vt:i4>1</vt:i4>
      </vt:variant>
      <vt:variant>
        <vt:lpstr>スライド タイトル</vt:lpstr>
      </vt:variant>
      <vt:variant>
        <vt:i4>8</vt:i4>
      </vt:variant>
    </vt:vector>
  </HeadingPairs>
  <TitlesOfParts>
    <vt:vector size="9" baseType="lpstr">
      <vt:lpstr>スライドマスタT43</vt:lpstr>
      <vt:lpstr>スライド 1</vt:lpstr>
      <vt:lpstr>マンションの投資話</vt:lpstr>
      <vt:lpstr>平成18年7月1日 人口総計(単位:千人)</vt:lpstr>
      <vt:lpstr>30年後との人口比較(単位:千人)</vt:lpstr>
      <vt:lpstr>生命保険の問題点</vt:lpstr>
      <vt:lpstr>個人情報保護法</vt:lpstr>
      <vt:lpstr>個人情報保護法</vt:lpstr>
      <vt:lpstr>個人情報保護法</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とある業者の撃退方法</dc:title>
  <dc:creator>Bureaucrat</dc:creator>
  <cp:lastModifiedBy>Bureaucrat</cp:lastModifiedBy>
  <cp:revision>4</cp:revision>
  <dcterms:created xsi:type="dcterms:W3CDTF">2010-01-29T13:20:31Z</dcterms:created>
  <dcterms:modified xsi:type="dcterms:W3CDTF">2010-02-08T06:39:57Z</dcterms:modified>
</cp:coreProperties>
</file>